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sldIdLst>
    <p:sldId id="260" r:id="rId5"/>
    <p:sldId id="548" r:id="rId6"/>
    <p:sldId id="550" r:id="rId7"/>
    <p:sldId id="553" r:id="rId8"/>
    <p:sldId id="554" r:id="rId9"/>
    <p:sldId id="555" r:id="rId10"/>
    <p:sldId id="549" r:id="rId11"/>
    <p:sldId id="287" r:id="rId12"/>
    <p:sldId id="289" r:id="rId13"/>
    <p:sldId id="290" r:id="rId14"/>
    <p:sldId id="292" r:id="rId15"/>
    <p:sldId id="293" r:id="rId16"/>
    <p:sldId id="294" r:id="rId17"/>
    <p:sldId id="282" r:id="rId18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1DA"/>
    <a:srgbClr val="C4D0D1"/>
    <a:srgbClr val="E7E6E6"/>
    <a:srgbClr val="B8C5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1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43CC1EA-A689-42C4-9EB1-1807EDF207AC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2"/>
            <a:ext cx="2945659" cy="49813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2"/>
            <a:ext cx="2945659" cy="49813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E896809-4AE6-49C6-9B4C-0B62F06169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0681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896809-4AE6-49C6-9B4C-0B62F061698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361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89EB8-E827-F3F4-FF7A-2089DE8F02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BCAA0F-8B3A-29E8-8182-52C1B49527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E46506-04C2-5FD6-9109-C7902DBE51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C89BF9-CA86-E57A-BEBD-4150405BDF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896809-4AE6-49C6-9B4C-0B62F061698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3711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896809-4AE6-49C6-9B4C-0B62F061698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000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949AD-3B70-55AA-8440-4B2BC1F98B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AF5920-DBEA-EED5-7925-8A6DCA716A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B3A457-70C4-59A5-899E-32FDA3570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1F9D7-24A4-4094-A95C-01B2C2444C1F}" type="datetime1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806722-B42A-CB92-1207-349D0C10C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510150-FEA8-2448-C4FD-9CA5A9B1F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0362C-550B-44A5-986F-525D0B6C5A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60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7138D-36B3-5DD4-1879-451D36BE1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23703"/>
          </a:xfrm>
        </p:spPr>
        <p:txBody>
          <a:bodyPr>
            <a:normAutofit/>
          </a:bodyPr>
          <a:lstStyle>
            <a:lvl1pPr>
              <a:defRPr sz="2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FBD52-DF42-213B-4190-5D5565CCB7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3724"/>
            <a:ext cx="10515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E1FFC4-B9E3-2196-261E-DDB7BA3DA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C46C8-E3C9-4F86-8662-3FD69894CB4A}" type="datetime1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E5EB05-E953-70C6-86FE-FD060F25A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215900-CAA8-7FA0-7DF6-D2D946039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0362C-550B-44A5-986F-525D0B6C5A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074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6B0DB-5D19-2A62-8069-30F42001A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EDEBDA-7F5F-A4A3-1C7C-B273520582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2CEC46-C469-A31E-7F5B-E520038BB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FA9B2-52AF-4324-8E0B-DD52613BCBE3}" type="datetime1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F30EDB-9F72-1314-9A4E-4118236A2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2C9A71-E094-E4CA-AAE8-10810D74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0362C-550B-44A5-986F-525D0B6C5A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793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08F98-FAFA-17BC-5D82-EC036644C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3D95CE-5B39-6473-05D5-7401030D04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BB9F19-F996-3ED6-A606-C60F3622AF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4A2982-E81E-33B5-EAEF-A13D925C1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41E6F-8452-4FDA-87A1-CE674C74AA33}" type="datetime1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EADC80-8AB3-6A64-2EDE-8845C9F2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91FC96-6211-5673-587C-2D9E5EBE9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0362C-550B-44A5-986F-525D0B6C5A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133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9E4A4-4556-99AF-6395-D607EAF7D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858045-C4DE-69D9-7070-53DA592AAF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2342ED-2371-9E64-22CE-E3F9C676BF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B160F9-CE59-CE3B-34A2-E84480911A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085B38-33DA-1D02-E952-3FDF26A715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BB3EA7-1398-9950-6E29-0408CB919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1A8DC-4909-4F6A-8CFA-91D1514B56EC}" type="datetime1">
              <a:rPr lang="en-US" smtClean="0"/>
              <a:t>8/22/2026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026D30-40DA-9646-3591-80A0B174B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CC7EED-ED7D-4F1F-5B93-A2492984C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0362C-550B-44A5-986F-525D0B6C5A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799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CD6C62B-0FC9-B3E7-6D2A-80C34DEFA6A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2EFB66-E227-08D6-3B99-1AD6CD861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65" y="136525"/>
            <a:ext cx="11018303" cy="570540"/>
          </a:xfrm>
          <a:solidFill>
            <a:srgbClr val="002060"/>
          </a:solidFill>
        </p:spPr>
        <p:txBody>
          <a:bodyPr>
            <a:noAutofit/>
          </a:bodyPr>
          <a:lstStyle>
            <a:lvl1pPr>
              <a:defRPr sz="2800" b="1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5B3EF5-B9E3-05E5-524A-17E71520B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CD47C-46D9-4286-99DF-0C9A09F866BF}" type="datetime1">
              <a:rPr lang="en-US" smtClean="0"/>
              <a:t>8/22/2026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3B3F7F-FCC0-0E19-3D34-14ADE7824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5BF93E-0C0B-189E-EEEF-EC01626A0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0362C-550B-44A5-986F-525D0B6C5AC4}" type="slidenum">
              <a:rPr lang="en-US" smtClean="0"/>
              <a:t>‹#›</a:t>
            </a:fld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1D9B71E-70E5-0B78-2CA8-3CB5F5D180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26369" y="26940"/>
            <a:ext cx="957565" cy="789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3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78E98A-D8CB-D400-F49B-AC38A2708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D6634-153B-4DAB-9D6B-CB7287B69292}" type="datetime1">
              <a:rPr lang="en-US" smtClean="0"/>
              <a:t>8/22/2026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7D35D5-0721-143A-056A-BB6ED157B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C9A070-1FD0-9832-85DA-B67F605E8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0362C-550B-44A5-986F-525D0B6C5A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968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FAB50-7523-804F-80D5-9E772E4A0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3B96C4-0FA8-BB36-035A-50C8D609F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7B6289-DC7F-DCEC-2C54-9E8C0C9BB9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153B23-9E6C-8F41-2A94-772B46FDC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30DC5-6C4F-4EAF-97A3-F13B209F7775}" type="datetime1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CAEC78-06BC-4735-8A6E-5741EB1D0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8B1749-3862-F0FB-A079-8DBD4CA12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0362C-550B-44A5-986F-525D0B6C5A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959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CB10B-F006-B67D-7AC7-9E49E757F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F294A6-2E81-EE55-50A2-0FA5D44C98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46B37F-346E-6ED1-3B1F-6C3B3E2E41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CBAD6B-87F7-0B60-45A8-AA44D53BB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84E2-AFEA-4748-85BD-B50C54B53CE1}" type="datetime1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74ED01-C20F-0D2C-AC31-9C2D5E2B8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93753C-29CF-BFBE-2ABF-CFE9C7B45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0362C-550B-44A5-986F-525D0B6C5A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275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281B5-5AEB-5B50-1BBE-D48B75190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82225F-3FA0-AFD4-9071-34B3C2A6F6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4BE85B-6399-E6EC-759B-7D51ECA5A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A1729-4BE8-4052-9A7F-1BD784DDCA9B}" type="datetime1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6769F6-F7A0-DA4A-3D26-025E5F9EA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565A0-28D5-7421-E90D-411FB6337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0362C-550B-44A5-986F-525D0B6C5A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278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78F9A7-F9A0-1479-CB78-9EE353E0F3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96A50C-C72A-86CD-8630-36728655EC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CF58C-D6D0-0666-9657-337ABD02A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11026-8E90-4C3B-8C66-3A596F3B23EB}" type="datetime1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B33D84-E7BB-5448-03C4-DC9D5F619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D691C9-288B-4461-F69C-EAB5AC033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0362C-550B-44A5-986F-525D0B6C5A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603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D0C8B8B-E249-685E-C070-3BD6925011A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772883-15E3-7F12-61BB-27C0DC94E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4DF598-85C3-81EE-D680-136729E14C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F7930A-29CA-80C2-0850-8BDD518956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B31115-630E-4104-8848-744A54739BE3}" type="datetime1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C0265D-F8CE-AA40-2B88-FB97E8E9F9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05FA94-4797-714B-F195-36EAC82058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D0362C-550B-44A5-986F-525D0B6C5A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794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microsoft.com/office/2007/relationships/hdphoto" Target="../media/hdphoto1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971B238-CCDD-9CD8-4217-4362A2E0D2E4}"/>
              </a:ext>
            </a:extLst>
          </p:cNvPr>
          <p:cNvSpPr txBox="1"/>
          <p:nvPr/>
        </p:nvSpPr>
        <p:spPr>
          <a:xfrm>
            <a:off x="2069833" y="1084755"/>
            <a:ext cx="539102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/>
              <a:t>AEROKLASDUYS (Pty) Ltd</a:t>
            </a:r>
          </a:p>
          <a:p>
            <a:pPr algn="ctr"/>
            <a:endParaRPr lang="en-US" sz="3200" dirty="0"/>
          </a:p>
          <a:p>
            <a:pPr algn="ctr"/>
            <a:r>
              <a:rPr lang="en-US" sz="3200" dirty="0"/>
              <a:t>“X” Rider 2026 Design Proposal</a:t>
            </a:r>
            <a:endParaRPr lang="en-US" sz="2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BD34B65-9953-7312-7415-E9706715C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0362C-550B-44A5-986F-525D0B6C5AC4}" type="slidenum">
              <a:rPr lang="en-US" smtClean="0"/>
              <a:t>1</a:t>
            </a:fld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2314EF8-C35C-F042-E9B3-8176E1478E0A}"/>
              </a:ext>
            </a:extLst>
          </p:cNvPr>
          <p:cNvGrpSpPr/>
          <p:nvPr/>
        </p:nvGrpSpPr>
        <p:grpSpPr>
          <a:xfrm>
            <a:off x="8341201" y="387357"/>
            <a:ext cx="3309744" cy="555763"/>
            <a:chOff x="488839" y="1922432"/>
            <a:chExt cx="7505658" cy="107456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BD34E7E-288A-7C29-F4C3-B1564D5630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88839" y="1922432"/>
              <a:ext cx="5236443" cy="90820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BD41C26-3099-ECB2-64EE-D164C37473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589370" y="2088798"/>
              <a:ext cx="2405127" cy="908200"/>
            </a:xfrm>
            <a:prstGeom prst="rect">
              <a:avLst/>
            </a:prstGeom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5544EE0C-38DC-B397-D5B4-2408AC0ACA69}"/>
              </a:ext>
            </a:extLst>
          </p:cNvPr>
          <p:cNvSpPr txBox="1"/>
          <p:nvPr/>
        </p:nvSpPr>
        <p:spPr>
          <a:xfrm>
            <a:off x="9222660" y="1080959"/>
            <a:ext cx="19762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dirty="0"/>
              <a:t>DUNS: 539097752</a:t>
            </a:r>
          </a:p>
        </p:txBody>
      </p:sp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A9B1F90E-B815-8E5F-5BB1-A14A2ECCE387}"/>
              </a:ext>
            </a:extLst>
          </p:cNvPr>
          <p:cNvSpPr txBox="1">
            <a:spLocks/>
          </p:cNvSpPr>
          <p:nvPr/>
        </p:nvSpPr>
        <p:spPr>
          <a:xfrm>
            <a:off x="459658" y="627211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Designer : Grace Mata Futi </a:t>
            </a:r>
          </a:p>
          <a:p>
            <a:pPr algn="l"/>
            <a:r>
              <a:rPr lang="en-US" dirty="0"/>
              <a:t>Date: 09 April 2025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D74838-0677-1ED3-C0FF-5A868004A968}"/>
              </a:ext>
            </a:extLst>
          </p:cNvPr>
          <p:cNvSpPr txBox="1"/>
          <p:nvPr/>
        </p:nvSpPr>
        <p:spPr>
          <a:xfrm rot="19804285">
            <a:off x="2485873" y="3422571"/>
            <a:ext cx="8009308" cy="584775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3200" dirty="0"/>
              <a:t>Private &amp; Confidential ISUZU &amp; ARKD Use Only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71566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F548D2-CDBF-7CD9-AC2C-DCBA5F4276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754DAC0-13C3-5973-7A02-26458412877E}"/>
              </a:ext>
            </a:extLst>
          </p:cNvPr>
          <p:cNvSpPr/>
          <p:nvPr/>
        </p:nvSpPr>
        <p:spPr>
          <a:xfrm>
            <a:off x="133165" y="184991"/>
            <a:ext cx="11007586" cy="48468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>
                <a:latin typeface="Arial Narrow" panose="020B0606020202030204" pitchFamily="34" charset="0"/>
              </a:rPr>
              <a:t>Concept 1: </a:t>
            </a:r>
            <a:r>
              <a:rPr lang="en-US" sz="2800" b="1" dirty="0">
                <a:latin typeface="Arial Narrow" panose="020B0606020202030204" pitchFamily="34" charset="0"/>
              </a:rPr>
              <a:t>Isuzu Styling Bar without Side Plate: Mild and Stainless</a:t>
            </a:r>
            <a:endParaRPr lang="en-US" sz="4000" b="1" dirty="0">
              <a:latin typeface="Arial Narrow" panose="020B060602020203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1CADF5-BA84-F4A3-79FD-6F7BC7DBB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0362C-550B-44A5-986F-525D0B6C5AC4}" type="slidenum">
              <a:rPr lang="en-US" smtClean="0"/>
              <a:t>2</a:t>
            </a:fld>
            <a:endParaRPr lang="en-US"/>
          </a:p>
        </p:txBody>
      </p:sp>
      <p:pic>
        <p:nvPicPr>
          <p:cNvPr id="8" name="Picture 7" descr="A white truck with a black door&#10;&#10;Description automatically generated">
            <a:extLst>
              <a:ext uri="{FF2B5EF4-FFF2-40B4-BE49-F238E27FC236}">
                <a16:creationId xmlns:a16="http://schemas.microsoft.com/office/drawing/2014/main" id="{B79BFAC5-832A-1575-E6CD-D3665ADA05D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2758" y="996677"/>
            <a:ext cx="9626484" cy="383317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20E6C9C-7553-D99C-5C46-1DF30EB93B41}"/>
              </a:ext>
            </a:extLst>
          </p:cNvPr>
          <p:cNvSpPr/>
          <p:nvPr/>
        </p:nvSpPr>
        <p:spPr>
          <a:xfrm>
            <a:off x="3004042" y="1251856"/>
            <a:ext cx="1524826" cy="1077687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13" name="Picture 12" descr="A close-up of a bent metal&#10;&#10;AI-generated content may be incorrect.">
            <a:extLst>
              <a:ext uri="{FF2B5EF4-FFF2-40B4-BE49-F238E27FC236}">
                <a16:creationId xmlns:a16="http://schemas.microsoft.com/office/drawing/2014/main" id="{3E3EC822-6D17-456A-FCF3-F8B3ECFEEB4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12883" y="1263414"/>
            <a:ext cx="2360992" cy="1328058"/>
          </a:xfrm>
          <a:prstGeom prst="rect">
            <a:avLst/>
          </a:prstGeom>
        </p:spPr>
      </p:pic>
      <p:pic>
        <p:nvPicPr>
          <p:cNvPr id="15" name="Picture 14" descr="A black metal frame with metal parts&#10;&#10;AI-generated content may be incorrect.">
            <a:extLst>
              <a:ext uri="{FF2B5EF4-FFF2-40B4-BE49-F238E27FC236}">
                <a16:creationId xmlns:a16="http://schemas.microsoft.com/office/drawing/2014/main" id="{2DAF3B74-1A50-8880-8487-4F129F20810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544" y="4628646"/>
            <a:ext cx="4105524" cy="2309357"/>
          </a:xfrm>
          <a:prstGeom prst="rect">
            <a:avLst/>
          </a:prstGeom>
        </p:spPr>
      </p:pic>
      <p:pic>
        <p:nvPicPr>
          <p:cNvPr id="7" name="Picture 6" descr="A metal frame with a red stripe&#10;&#10;AI-generated content may be incorrect.">
            <a:extLst>
              <a:ext uri="{FF2B5EF4-FFF2-40B4-BE49-F238E27FC236}">
                <a16:creationId xmlns:a16="http://schemas.microsoft.com/office/drawing/2014/main" id="{4F058304-EEE7-5AA0-2856-128A3F6E1B3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7914" y="3827673"/>
            <a:ext cx="5234086" cy="316475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E53835D-798F-8270-555B-114947F40FF0}"/>
              </a:ext>
            </a:extLst>
          </p:cNvPr>
          <p:cNvSpPr/>
          <p:nvPr/>
        </p:nvSpPr>
        <p:spPr>
          <a:xfrm>
            <a:off x="10365658" y="5783325"/>
            <a:ext cx="1256071" cy="3651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>
                <a:latin typeface="Arial Narrow" panose="020B0606020202030204" pitchFamily="34" charset="0"/>
              </a:rPr>
              <a:t>With Brake Light</a:t>
            </a:r>
            <a:endParaRPr lang="en-US" b="1" dirty="0">
              <a:latin typeface="Arial Narrow" panose="020B0606020202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7EB085C-351C-1B72-828A-50A6FE42FFFC}"/>
              </a:ext>
            </a:extLst>
          </p:cNvPr>
          <p:cNvSpPr/>
          <p:nvPr/>
        </p:nvSpPr>
        <p:spPr>
          <a:xfrm>
            <a:off x="6563042" y="5864612"/>
            <a:ext cx="1401088" cy="2871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>
                <a:latin typeface="Arial Narrow" panose="020B0606020202030204" pitchFamily="34" charset="0"/>
              </a:rPr>
              <a:t>Without Brake Light</a:t>
            </a:r>
            <a:endParaRPr lang="en-US" b="1" dirty="0">
              <a:latin typeface="Arial Narrow" panose="020B0606020202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C32A4B-65A4-C6EA-2DC4-07E5B6F8766B}"/>
              </a:ext>
            </a:extLst>
          </p:cNvPr>
          <p:cNvSpPr/>
          <p:nvPr/>
        </p:nvSpPr>
        <p:spPr>
          <a:xfrm>
            <a:off x="133165" y="4644477"/>
            <a:ext cx="5160287" cy="2076998"/>
          </a:xfrm>
          <a:prstGeom prst="rect">
            <a:avLst/>
          </a:prstGeom>
          <a:solidFill>
            <a:srgbClr val="0081D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latin typeface="Arial Narrow" panose="020B0606020202030204" pitchFamily="34" charset="0"/>
              </a:rPr>
              <a:t>Note: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latin typeface="Arial Narrow" panose="020B0606020202030204" pitchFamily="34" charset="0"/>
              </a:rPr>
              <a:t>Front tube profile and front tube end cap rubber are the same as RG06.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latin typeface="Arial Narrow" panose="020B0606020202030204" pitchFamily="34" charset="0"/>
              </a:rPr>
              <a:t>Rear tube profile design changed; rear tube end cap rubber is the same as RG06.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latin typeface="Arial Narrow" panose="020B0606020202030204" pitchFamily="34" charset="0"/>
              </a:rPr>
              <a:t>Sill mount design  changed, from front and rear mounting.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latin typeface="Arial Narrow" panose="020B0606020202030204" pitchFamily="34" charset="0"/>
              </a:rPr>
              <a:t>There is option for brake light. Stainless and Mild Steel</a:t>
            </a:r>
            <a:endParaRPr lang="en-US" b="1" dirty="0">
              <a:latin typeface="Arial Narrow" panose="020B0606020202030204" pitchFamily="34" charset="0"/>
            </a:endParaRP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5A8A90B5-9054-A8B0-90CE-244A0A17DC3B}"/>
              </a:ext>
            </a:extLst>
          </p:cNvPr>
          <p:cNvSpPr txBox="1">
            <a:spLocks/>
          </p:cNvSpPr>
          <p:nvPr/>
        </p:nvSpPr>
        <p:spPr>
          <a:xfrm>
            <a:off x="10150831" y="642037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Designer : Grace Mata Futi </a:t>
            </a:r>
          </a:p>
          <a:p>
            <a:pPr algn="l"/>
            <a:r>
              <a:rPr lang="en-US" dirty="0"/>
              <a:t>Date: 09 April 2025</a:t>
            </a:r>
          </a:p>
        </p:txBody>
      </p:sp>
    </p:spTree>
    <p:extLst>
      <p:ext uri="{BB962C8B-B14F-4D97-AF65-F5344CB8AC3E}">
        <p14:creationId xmlns:p14="http://schemas.microsoft.com/office/powerpoint/2010/main" val="974674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217D3C-AC5D-BE1B-53D0-12450F0B1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F173F75-8771-8EC5-F957-EFCDAFF5258F}"/>
              </a:ext>
            </a:extLst>
          </p:cNvPr>
          <p:cNvSpPr/>
          <p:nvPr/>
        </p:nvSpPr>
        <p:spPr>
          <a:xfrm>
            <a:off x="133165" y="184991"/>
            <a:ext cx="11007586" cy="48468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>
                <a:latin typeface="Arial Narrow" panose="020B0606020202030204" pitchFamily="34" charset="0"/>
              </a:rPr>
              <a:t>Concept 2: </a:t>
            </a:r>
            <a:r>
              <a:rPr lang="en-US" sz="2800" b="1" dirty="0">
                <a:latin typeface="Arial Narrow" panose="020B0606020202030204" pitchFamily="34" charset="0"/>
              </a:rPr>
              <a:t>Isuzu Styling Bar with Side Plate (X-Rider and D-Max)</a:t>
            </a:r>
            <a:endParaRPr lang="en-US" sz="4000" b="1" dirty="0">
              <a:latin typeface="Arial Narrow" panose="020B060602020203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406A61D-2981-D32F-BBCB-AB72E2CFD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0362C-550B-44A5-986F-525D0B6C5AC4}" type="slidenum">
              <a:rPr lang="en-US" smtClean="0"/>
              <a:t>3</a:t>
            </a:fld>
            <a:endParaRPr lang="en-US"/>
          </a:p>
        </p:txBody>
      </p:sp>
      <p:pic>
        <p:nvPicPr>
          <p:cNvPr id="7" name="Picture 6" descr="A white truck with a black door&#10;&#10;Description automatically generated">
            <a:extLst>
              <a:ext uri="{FF2B5EF4-FFF2-40B4-BE49-F238E27FC236}">
                <a16:creationId xmlns:a16="http://schemas.microsoft.com/office/drawing/2014/main" id="{CE0648F9-DB64-8D27-E1AA-02D30A4E204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4322" y="805037"/>
            <a:ext cx="9626484" cy="383317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650AAB3-D487-CC5C-C0BE-EB20DBDA568A}"/>
              </a:ext>
            </a:extLst>
          </p:cNvPr>
          <p:cNvSpPr/>
          <p:nvPr/>
        </p:nvSpPr>
        <p:spPr>
          <a:xfrm rot="207528">
            <a:off x="2547183" y="1514863"/>
            <a:ext cx="1474748" cy="871150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ZA" dirty="0" err="1"/>
          </a:p>
        </p:txBody>
      </p:sp>
      <p:pic>
        <p:nvPicPr>
          <p:cNvPr id="15" name="Picture 14" descr="A metal bar on a white background&#10;&#10;AI-generated content may be incorrect.">
            <a:extLst>
              <a:ext uri="{FF2B5EF4-FFF2-40B4-BE49-F238E27FC236}">
                <a16:creationId xmlns:a16="http://schemas.microsoft.com/office/drawing/2014/main" id="{872BEF08-0DE0-1121-3EB5-7B0578E9F0B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951" y="3236263"/>
            <a:ext cx="6109770" cy="3436746"/>
          </a:xfrm>
          <a:prstGeom prst="rect">
            <a:avLst/>
          </a:prstGeom>
        </p:spPr>
      </p:pic>
      <p:pic>
        <p:nvPicPr>
          <p:cNvPr id="17" name="Picture 16" descr="A metal bar on a white background&#10;&#10;AI-generated content may be incorrect.">
            <a:extLst>
              <a:ext uri="{FF2B5EF4-FFF2-40B4-BE49-F238E27FC236}">
                <a16:creationId xmlns:a16="http://schemas.microsoft.com/office/drawing/2014/main" id="{D3372787-D39B-3863-E4F8-921C8CDFC29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6575" y="3692258"/>
            <a:ext cx="5579116" cy="3138253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97A48F7-788C-2F5D-7562-D612753F80AB}"/>
              </a:ext>
            </a:extLst>
          </p:cNvPr>
          <p:cNvSpPr/>
          <p:nvPr/>
        </p:nvSpPr>
        <p:spPr>
          <a:xfrm>
            <a:off x="6222335" y="5166146"/>
            <a:ext cx="1561276" cy="28654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latin typeface="Arial Narrow" panose="020B0606020202030204" pitchFamily="34" charset="0"/>
              </a:rPr>
              <a:t>With no Brake light</a:t>
            </a:r>
            <a:endParaRPr lang="en-US" b="1" dirty="0">
              <a:latin typeface="Arial Narrow" panose="020B0606020202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0213F9B-96BB-CCD4-7661-1C6F71DD3737}"/>
              </a:ext>
            </a:extLst>
          </p:cNvPr>
          <p:cNvSpPr/>
          <p:nvPr/>
        </p:nvSpPr>
        <p:spPr>
          <a:xfrm>
            <a:off x="9388119" y="4992530"/>
            <a:ext cx="1390260" cy="352008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latin typeface="Arial Narrow" panose="020B0606020202030204" pitchFamily="34" charset="0"/>
              </a:rPr>
              <a:t>With Brake light</a:t>
            </a:r>
            <a:endParaRPr lang="en-US" b="1" dirty="0">
              <a:latin typeface="Arial Narrow" panose="020B0606020202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8815DAE-DF6A-308E-5283-FB379A30C03C}"/>
              </a:ext>
            </a:extLst>
          </p:cNvPr>
          <p:cNvSpPr/>
          <p:nvPr/>
        </p:nvSpPr>
        <p:spPr>
          <a:xfrm>
            <a:off x="67636" y="4798142"/>
            <a:ext cx="5330273" cy="1923332"/>
          </a:xfrm>
          <a:prstGeom prst="rect">
            <a:avLst/>
          </a:prstGeom>
          <a:solidFill>
            <a:srgbClr val="0081D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latin typeface="Arial Narrow" panose="020B0606020202030204" pitchFamily="34" charset="0"/>
              </a:rPr>
              <a:t>Note: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latin typeface="Arial Narrow" panose="020B0606020202030204" pitchFamily="34" charset="0"/>
              </a:rPr>
              <a:t>Front tube profile and front tube end cap rubber are the same as RG06.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latin typeface="Arial Narrow" panose="020B0606020202030204" pitchFamily="34" charset="0"/>
              </a:rPr>
              <a:t>Rear tube profile design changed; rear tube end cap rubber is the same as RG06.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latin typeface="Arial Narrow" panose="020B0606020202030204" pitchFamily="34" charset="0"/>
              </a:rPr>
              <a:t>Sill mount design  changed, from front and rear mounting.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latin typeface="Arial Narrow" panose="020B0606020202030204" pitchFamily="34" charset="0"/>
              </a:rPr>
              <a:t>This concept has side plate and X rider sticker.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latin typeface="Arial Narrow" panose="020B0606020202030204" pitchFamily="34" charset="0"/>
              </a:rPr>
              <a:t>There is option for brake light. Stainless and Mild Steel.</a:t>
            </a:r>
            <a:endParaRPr lang="en-US" b="1" dirty="0">
              <a:latin typeface="Arial Narrow" panose="020B0606020202030204" pitchFamily="34" charset="0"/>
            </a:endParaRPr>
          </a:p>
        </p:txBody>
      </p:sp>
      <p:pic>
        <p:nvPicPr>
          <p:cNvPr id="21" name="Picture 20" descr="A metal handle on a white background&#10;&#10;AI-generated content may be incorrect.">
            <a:extLst>
              <a:ext uri="{FF2B5EF4-FFF2-40B4-BE49-F238E27FC236}">
                <a16:creationId xmlns:a16="http://schemas.microsoft.com/office/drawing/2014/main" id="{386ABCF4-404C-2EA1-2974-40D2B2D4119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1F1F1"/>
              </a:clrFrom>
              <a:clrTo>
                <a:srgbClr val="F1F1F1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15417" y1="61389" x2="34010" y2="63611"/>
                        <a14:foregroundMark x1="34010" y1="63611" x2="62604" y2="60926"/>
                        <a14:foregroundMark x1="62604" y1="60926" x2="77917" y2="69537"/>
                        <a14:foregroundMark x1="77917" y1="69537" x2="79583" y2="44259"/>
                        <a14:foregroundMark x1="79583" y1="44259" x2="66823" y2="31667"/>
                        <a14:foregroundMark x1="66823" y1="31667" x2="52500" y2="44722"/>
                        <a14:foregroundMark x1="52500" y1="44722" x2="24583" y2="49167"/>
                        <a14:foregroundMark x1="24583" y1="49167" x2="14844" y2="618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747" y="736834"/>
            <a:ext cx="3806111" cy="2140938"/>
          </a:xfrm>
          <a:prstGeom prst="rect">
            <a:avLst/>
          </a:prstGeom>
        </p:spPr>
      </p:pic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D1C310FE-058F-6A8E-C38B-F7C99B72BDEF}"/>
              </a:ext>
            </a:extLst>
          </p:cNvPr>
          <p:cNvSpPr txBox="1">
            <a:spLocks/>
          </p:cNvSpPr>
          <p:nvPr/>
        </p:nvSpPr>
        <p:spPr>
          <a:xfrm>
            <a:off x="10325067" y="630788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Designer : Grace Mata Futi </a:t>
            </a:r>
          </a:p>
          <a:p>
            <a:pPr algn="l"/>
            <a:r>
              <a:rPr lang="en-US" dirty="0"/>
              <a:t>Date: 09 April 2025</a:t>
            </a:r>
          </a:p>
        </p:txBody>
      </p:sp>
    </p:spTree>
    <p:extLst>
      <p:ext uri="{BB962C8B-B14F-4D97-AF65-F5344CB8AC3E}">
        <p14:creationId xmlns:p14="http://schemas.microsoft.com/office/powerpoint/2010/main" val="2855805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F548D2-CDBF-7CD9-AC2C-DCBA5F4276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754DAC0-13C3-5973-7A02-26458412877E}"/>
              </a:ext>
            </a:extLst>
          </p:cNvPr>
          <p:cNvSpPr/>
          <p:nvPr/>
        </p:nvSpPr>
        <p:spPr>
          <a:xfrm>
            <a:off x="133165" y="184991"/>
            <a:ext cx="11007586" cy="48468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latin typeface="Arial Narrow" panose="020B0606020202030204" pitchFamily="34" charset="0"/>
              </a:rPr>
              <a:t>B: Isuzu Request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1CADF5-BA84-F4A3-79FD-6F7BC7DBB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0362C-550B-44A5-986F-525D0B6C5AC4}" type="slidenum">
              <a:rPr lang="en-US" smtClean="0"/>
              <a:t>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8953B2-6754-B488-9E23-96674CE2BB4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1085850"/>
            <a:ext cx="10896600" cy="46863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84137EC-459C-CE4A-C6F8-D634B1265ACE}"/>
              </a:ext>
            </a:extLst>
          </p:cNvPr>
          <p:cNvSpPr/>
          <p:nvPr/>
        </p:nvSpPr>
        <p:spPr>
          <a:xfrm>
            <a:off x="8207907" y="1085850"/>
            <a:ext cx="3145893" cy="48468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latin typeface="Arial Narrow" panose="020B0606020202030204" pitchFamily="34" charset="0"/>
              </a:rPr>
              <a:t>Without Side Plate – Concept 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71A63615-9994-E7AE-6D71-6160C0C6A031}"/>
              </a:ext>
            </a:extLst>
          </p:cNvPr>
          <p:cNvSpPr txBox="1">
            <a:spLocks/>
          </p:cNvSpPr>
          <p:nvPr/>
        </p:nvSpPr>
        <p:spPr>
          <a:xfrm>
            <a:off x="459658" y="627211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Designer : Grace Mata Futi </a:t>
            </a:r>
          </a:p>
          <a:p>
            <a:pPr algn="l"/>
            <a:r>
              <a:rPr lang="en-US" dirty="0"/>
              <a:t>Date: 09 April 2025</a:t>
            </a:r>
          </a:p>
        </p:txBody>
      </p:sp>
    </p:spTree>
    <p:extLst>
      <p:ext uri="{BB962C8B-B14F-4D97-AF65-F5344CB8AC3E}">
        <p14:creationId xmlns:p14="http://schemas.microsoft.com/office/powerpoint/2010/main" val="1506414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A5E020-1178-F310-F8FF-931F897DDC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73F1BD2-84AD-4E81-218D-E33F5B802900}"/>
              </a:ext>
            </a:extLst>
          </p:cNvPr>
          <p:cNvSpPr/>
          <p:nvPr/>
        </p:nvSpPr>
        <p:spPr>
          <a:xfrm>
            <a:off x="133165" y="184991"/>
            <a:ext cx="11007586" cy="48468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latin typeface="Arial Narrow" panose="020B0606020202030204" pitchFamily="34" charset="0"/>
              </a:rPr>
              <a:t>B: Isuzu Request</a:t>
            </a:r>
          </a:p>
        </p:txBody>
      </p:sp>
      <p:pic>
        <p:nvPicPr>
          <p:cNvPr id="6" name="Picture 5" descr="A white car frame with a metal frame&#10;&#10;AI-generated content may be incorrect.">
            <a:extLst>
              <a:ext uri="{FF2B5EF4-FFF2-40B4-BE49-F238E27FC236}">
                <a16:creationId xmlns:a16="http://schemas.microsoft.com/office/drawing/2014/main" id="{0DE0E2BD-CF1C-A9EA-00AC-ACB8EA4A579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6" y="877484"/>
            <a:ext cx="9072058" cy="5103033"/>
          </a:xfrm>
          <a:prstGeom prst="rect">
            <a:avLst/>
          </a:prstGeom>
        </p:spPr>
      </p:pic>
      <p:pic>
        <p:nvPicPr>
          <p:cNvPr id="8" name="Picture 7" descr="A close-up of a metal object&#10;&#10;AI-generated content may be incorrect.">
            <a:extLst>
              <a:ext uri="{FF2B5EF4-FFF2-40B4-BE49-F238E27FC236}">
                <a16:creationId xmlns:a16="http://schemas.microsoft.com/office/drawing/2014/main" id="{7CECC5ED-67B6-3813-9B22-CCAAB754256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019" y="669671"/>
            <a:ext cx="4748981" cy="2671302"/>
          </a:xfrm>
          <a:prstGeom prst="rect">
            <a:avLst/>
          </a:prstGeom>
        </p:spPr>
      </p:pic>
      <p:sp>
        <p:nvSpPr>
          <p:cNvPr id="9" name="Flowchart: Connector 8">
            <a:extLst>
              <a:ext uri="{FF2B5EF4-FFF2-40B4-BE49-F238E27FC236}">
                <a16:creationId xmlns:a16="http://schemas.microsoft.com/office/drawing/2014/main" id="{73F7A30F-9E05-5EC1-D30D-1C0D43BFF79A}"/>
              </a:ext>
            </a:extLst>
          </p:cNvPr>
          <p:cNvSpPr/>
          <p:nvPr/>
        </p:nvSpPr>
        <p:spPr>
          <a:xfrm>
            <a:off x="4006645" y="1913497"/>
            <a:ext cx="1283110" cy="1311485"/>
          </a:xfrm>
          <a:prstGeom prst="flowChartConnector">
            <a:avLst/>
          </a:prstGeom>
          <a:noFill/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0BD5F5B-DB5E-A9B1-3C08-088497E85CED}"/>
              </a:ext>
            </a:extLst>
          </p:cNvPr>
          <p:cNvCxnSpPr>
            <a:cxnSpLocks/>
          </p:cNvCxnSpPr>
          <p:nvPr/>
        </p:nvCxnSpPr>
        <p:spPr>
          <a:xfrm flipV="1">
            <a:off x="5309419" y="2212258"/>
            <a:ext cx="3185652" cy="38345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3EDBBFC-0192-0321-EF1A-99BA75181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0362C-550B-44A5-986F-525D0B6C5AC4}" type="slidenum">
              <a:rPr lang="en-US" smtClean="0"/>
              <a:t>5</a:t>
            </a:fld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85B1D61-F7FC-07B9-5972-CDEDFCAC6022}"/>
              </a:ext>
            </a:extLst>
          </p:cNvPr>
          <p:cNvSpPr/>
          <p:nvPr/>
        </p:nvSpPr>
        <p:spPr>
          <a:xfrm>
            <a:off x="6861727" y="4787183"/>
            <a:ext cx="5330273" cy="1923332"/>
          </a:xfrm>
          <a:prstGeom prst="rect">
            <a:avLst/>
          </a:prstGeom>
          <a:solidFill>
            <a:srgbClr val="0081D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latin typeface="Arial Narrow" panose="020B0606020202030204" pitchFamily="34" charset="0"/>
              </a:rPr>
              <a:t>Note: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latin typeface="Arial Narrow" panose="020B0606020202030204" pitchFamily="34" charset="0"/>
              </a:rPr>
              <a:t>Front tube profile and front tube end cap rubber are the same as RG06.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latin typeface="Arial Narrow" panose="020B0606020202030204" pitchFamily="34" charset="0"/>
              </a:rPr>
              <a:t>Rear tube profile design changed; rear tube end cap rubber is the same as RG06.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latin typeface="Arial Narrow" panose="020B0606020202030204" pitchFamily="34" charset="0"/>
              </a:rPr>
              <a:t>Sill mount design  changed, from front and rear mounting.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latin typeface="Arial Narrow" panose="020B0606020202030204" pitchFamily="34" charset="0"/>
              </a:rPr>
              <a:t>This concept has side plate and X rider sticker.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latin typeface="Arial Narrow" panose="020B0606020202030204" pitchFamily="34" charset="0"/>
              </a:rPr>
              <a:t>There is option for brake light. Stainless and Mild Steel.</a:t>
            </a:r>
            <a:endParaRPr lang="en-US" b="1" dirty="0">
              <a:latin typeface="Arial Narrow" panose="020B0606020202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BF036A0-5199-4A6F-385C-6C5AA2642D52}"/>
              </a:ext>
            </a:extLst>
          </p:cNvPr>
          <p:cNvSpPr/>
          <p:nvPr/>
        </p:nvSpPr>
        <p:spPr>
          <a:xfrm>
            <a:off x="8468031" y="3274688"/>
            <a:ext cx="3590803" cy="48468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latin typeface="Arial Narrow" panose="020B0606020202030204" pitchFamily="34" charset="0"/>
              </a:rPr>
              <a:t>With X-Rider Side Plate – Concept 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878869BD-23EC-D570-0F56-9995FDC6A0A9}"/>
              </a:ext>
            </a:extLst>
          </p:cNvPr>
          <p:cNvSpPr txBox="1">
            <a:spLocks/>
          </p:cNvSpPr>
          <p:nvPr/>
        </p:nvSpPr>
        <p:spPr>
          <a:xfrm>
            <a:off x="459658" y="627211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Designer : Grace Mata Futi </a:t>
            </a:r>
          </a:p>
          <a:p>
            <a:pPr algn="l"/>
            <a:r>
              <a:rPr lang="en-US" dirty="0"/>
              <a:t>Date: 09 April 2025</a:t>
            </a:r>
          </a:p>
        </p:txBody>
      </p:sp>
    </p:spTree>
    <p:extLst>
      <p:ext uri="{BB962C8B-B14F-4D97-AF65-F5344CB8AC3E}">
        <p14:creationId xmlns:p14="http://schemas.microsoft.com/office/powerpoint/2010/main" val="32429486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6503B6-F68B-CEE6-D37E-F6AD421C2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E4AAB37-99AD-9BB7-03DE-3E13A62047C5}"/>
              </a:ext>
            </a:extLst>
          </p:cNvPr>
          <p:cNvSpPr/>
          <p:nvPr/>
        </p:nvSpPr>
        <p:spPr>
          <a:xfrm>
            <a:off x="133165" y="184991"/>
            <a:ext cx="11007586" cy="48468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latin typeface="Arial Narrow" panose="020B0606020202030204" pitchFamily="34" charset="0"/>
              </a:rPr>
              <a:t>B: Isuzu Request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A391870-EF6D-BD48-6AD9-5DA043BC8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0362C-550B-44A5-986F-525D0B6C5AC4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4" descr="A white car frame with a metal frame&#10;&#10;AI-generated content may be incorrect.">
            <a:extLst>
              <a:ext uri="{FF2B5EF4-FFF2-40B4-BE49-F238E27FC236}">
                <a16:creationId xmlns:a16="http://schemas.microsoft.com/office/drawing/2014/main" id="{91628169-2D0E-E76C-E27A-4C76150A910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4493"/>
            <a:ext cx="9367135" cy="5269013"/>
          </a:xfrm>
          <a:prstGeom prst="rect">
            <a:avLst/>
          </a:prstGeom>
        </p:spPr>
      </p:pic>
      <p:sp>
        <p:nvSpPr>
          <p:cNvPr id="9" name="Flowchart: Connector 8">
            <a:extLst>
              <a:ext uri="{FF2B5EF4-FFF2-40B4-BE49-F238E27FC236}">
                <a16:creationId xmlns:a16="http://schemas.microsoft.com/office/drawing/2014/main" id="{37B76EBC-D6D3-E549-E171-0561B196F027}"/>
              </a:ext>
            </a:extLst>
          </p:cNvPr>
          <p:cNvSpPr/>
          <p:nvPr/>
        </p:nvSpPr>
        <p:spPr>
          <a:xfrm>
            <a:off x="4006645" y="1913497"/>
            <a:ext cx="1283110" cy="1311485"/>
          </a:xfrm>
          <a:prstGeom prst="flowChartConnector">
            <a:avLst/>
          </a:prstGeom>
          <a:noFill/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A8A8236-6EAE-BC1B-19F8-E17DEEACEB06}"/>
              </a:ext>
            </a:extLst>
          </p:cNvPr>
          <p:cNvCxnSpPr>
            <a:cxnSpLocks/>
          </p:cNvCxnSpPr>
          <p:nvPr/>
        </p:nvCxnSpPr>
        <p:spPr>
          <a:xfrm flipV="1">
            <a:off x="5309419" y="2226341"/>
            <a:ext cx="3301181" cy="36937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59BE2AC7-D7BB-A161-7574-52E98775AA6C}"/>
              </a:ext>
            </a:extLst>
          </p:cNvPr>
          <p:cNvSpPr/>
          <p:nvPr/>
        </p:nvSpPr>
        <p:spPr>
          <a:xfrm>
            <a:off x="6861727" y="4836348"/>
            <a:ext cx="5330273" cy="1923332"/>
          </a:xfrm>
          <a:prstGeom prst="rect">
            <a:avLst/>
          </a:prstGeom>
          <a:solidFill>
            <a:srgbClr val="0081D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latin typeface="Arial Narrow" panose="020B0606020202030204" pitchFamily="34" charset="0"/>
              </a:rPr>
              <a:t>Note: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latin typeface="Arial Narrow" panose="020B0606020202030204" pitchFamily="34" charset="0"/>
              </a:rPr>
              <a:t>Front tube profile and front tube end cap rubber are the same as RG06.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latin typeface="Arial Narrow" panose="020B0606020202030204" pitchFamily="34" charset="0"/>
              </a:rPr>
              <a:t>Rear tube profile design changed; rear tube end cap rubber is the same as RG06.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latin typeface="Arial Narrow" panose="020B0606020202030204" pitchFamily="34" charset="0"/>
              </a:rPr>
              <a:t>Sill mount design  changed, from front and rear mounting.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latin typeface="Arial Narrow" panose="020B0606020202030204" pitchFamily="34" charset="0"/>
              </a:rPr>
              <a:t>This concept has side plate and D-Max sticker.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latin typeface="Arial Narrow" panose="020B0606020202030204" pitchFamily="34" charset="0"/>
              </a:rPr>
              <a:t>There is option for brake light. Stainless and Mild Steel.</a:t>
            </a:r>
            <a:endParaRPr lang="en-US" b="1" dirty="0">
              <a:latin typeface="Arial Narrow" panose="020B0606020202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CB73E77-E8AD-C815-3415-9FEE1593B4C5}"/>
              </a:ext>
            </a:extLst>
          </p:cNvPr>
          <p:cNvSpPr/>
          <p:nvPr/>
        </p:nvSpPr>
        <p:spPr>
          <a:xfrm>
            <a:off x="8468031" y="3274688"/>
            <a:ext cx="3590803" cy="48468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latin typeface="Arial Narrow" panose="020B0606020202030204" pitchFamily="34" charset="0"/>
              </a:rPr>
              <a:t>With D-Max Side Plate – Concept </a:t>
            </a:r>
          </a:p>
        </p:txBody>
      </p:sp>
      <p:pic>
        <p:nvPicPr>
          <p:cNvPr id="10" name="Picture 9" descr="A close-up of a metal pipe&#10;&#10;AI-generated content may be incorrect.">
            <a:extLst>
              <a:ext uri="{FF2B5EF4-FFF2-40B4-BE49-F238E27FC236}">
                <a16:creationId xmlns:a16="http://schemas.microsoft.com/office/drawing/2014/main" id="{2A6DF75E-5287-B31C-C03C-BFC56868E86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692" y="657968"/>
            <a:ext cx="4835608" cy="2720030"/>
          </a:xfrm>
          <a:prstGeom prst="rect">
            <a:avLst/>
          </a:prstGeom>
        </p:spPr>
      </p:pic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406683A8-36A8-0432-C15C-F69D4FDEAB57}"/>
              </a:ext>
            </a:extLst>
          </p:cNvPr>
          <p:cNvSpPr txBox="1">
            <a:spLocks/>
          </p:cNvSpPr>
          <p:nvPr/>
        </p:nvSpPr>
        <p:spPr>
          <a:xfrm>
            <a:off x="459658" y="627211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Designer : Grace Mata Futi </a:t>
            </a:r>
          </a:p>
          <a:p>
            <a:pPr algn="l"/>
            <a:r>
              <a:rPr lang="en-US" dirty="0"/>
              <a:t>Date: 09 April 2025</a:t>
            </a:r>
          </a:p>
        </p:txBody>
      </p:sp>
    </p:spTree>
    <p:extLst>
      <p:ext uri="{BB962C8B-B14F-4D97-AF65-F5344CB8AC3E}">
        <p14:creationId xmlns:p14="http://schemas.microsoft.com/office/powerpoint/2010/main" val="27031746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2A3606-6A5A-8B2A-6844-41DE37427B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98147BF-2BF9-F93B-4E7A-7A625BF45821}"/>
              </a:ext>
            </a:extLst>
          </p:cNvPr>
          <p:cNvSpPr/>
          <p:nvPr/>
        </p:nvSpPr>
        <p:spPr>
          <a:xfrm>
            <a:off x="133165" y="184991"/>
            <a:ext cx="11007586" cy="48468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latin typeface="Arial Narrow" panose="020B0606020202030204" pitchFamily="34" charset="0"/>
              </a:rPr>
              <a:t>B: Isuzu Request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9EDEA8-D563-B25D-ACFF-A27CE8B8CA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363" y="703410"/>
            <a:ext cx="3417434" cy="27854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D126924-F86D-9B7C-20E1-FBF5F41ED5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812" y="3580628"/>
            <a:ext cx="2368988" cy="303340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600A7DB-AE92-5918-B657-616B895CB23F}"/>
              </a:ext>
            </a:extLst>
          </p:cNvPr>
          <p:cNvSpPr/>
          <p:nvPr/>
        </p:nvSpPr>
        <p:spPr>
          <a:xfrm>
            <a:off x="1037802" y="3137354"/>
            <a:ext cx="1801763" cy="32731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latin typeface="Arial Narrow" panose="020B0606020202030204" pitchFamily="34" charset="0"/>
              </a:rPr>
              <a:t>Front Left Sill Mount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5070075-B77F-9842-26E4-C3C1F554EEBF}"/>
              </a:ext>
            </a:extLst>
          </p:cNvPr>
          <p:cNvSpPr/>
          <p:nvPr/>
        </p:nvSpPr>
        <p:spPr>
          <a:xfrm>
            <a:off x="3174277" y="5454983"/>
            <a:ext cx="1432229" cy="34196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latin typeface="Arial Narrow" panose="020B0606020202030204" pitchFamily="34" charset="0"/>
              </a:rPr>
              <a:t>Mounting Holes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7A50956-5FFF-A5A8-C9B3-F554EC880A26}"/>
              </a:ext>
            </a:extLst>
          </p:cNvPr>
          <p:cNvCxnSpPr>
            <a:cxnSpLocks/>
            <a:stCxn id="9" idx="1"/>
          </p:cNvCxnSpPr>
          <p:nvPr/>
        </p:nvCxnSpPr>
        <p:spPr>
          <a:xfrm flipH="1" flipV="1">
            <a:off x="1863306" y="4710023"/>
            <a:ext cx="1310971" cy="915944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CE7EA22-C859-B425-D606-FB26D9F024F7}"/>
              </a:ext>
            </a:extLst>
          </p:cNvPr>
          <p:cNvCxnSpPr>
            <a:cxnSpLocks/>
          </p:cNvCxnSpPr>
          <p:nvPr/>
        </p:nvCxnSpPr>
        <p:spPr>
          <a:xfrm flipH="1" flipV="1">
            <a:off x="2130725" y="5625967"/>
            <a:ext cx="1043552" cy="27912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707056D-20CB-D8ED-36D8-4BEE399441F1}"/>
              </a:ext>
            </a:extLst>
          </p:cNvPr>
          <p:cNvCxnSpPr>
            <a:cxnSpLocks/>
          </p:cNvCxnSpPr>
          <p:nvPr/>
        </p:nvCxnSpPr>
        <p:spPr>
          <a:xfrm flipH="1">
            <a:off x="2130725" y="5625967"/>
            <a:ext cx="1043552" cy="74496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FA8CB27C-0474-1F14-8FBE-10138F183C3E}"/>
              </a:ext>
            </a:extLst>
          </p:cNvPr>
          <p:cNvSpPr/>
          <p:nvPr/>
        </p:nvSpPr>
        <p:spPr>
          <a:xfrm>
            <a:off x="4026239" y="703410"/>
            <a:ext cx="3763414" cy="357640"/>
          </a:xfrm>
          <a:prstGeom prst="rect">
            <a:avLst/>
          </a:prstGeom>
          <a:solidFill>
            <a:srgbClr val="0081D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latin typeface="Arial Narrow" panose="020B0606020202030204" pitchFamily="34" charset="0"/>
              </a:rPr>
              <a:t>Front and Rear Sill Mount Concepts</a:t>
            </a:r>
            <a:endParaRPr lang="en-US" sz="2800" b="1" dirty="0">
              <a:latin typeface="Arial Narrow" panose="020B0606020202030204" pitchFamily="34" charset="0"/>
            </a:endParaRP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55193BFC-B164-4B5E-92AD-823E608FB106}"/>
              </a:ext>
            </a:extLst>
          </p:cNvPr>
          <p:cNvCxnSpPr>
            <a:cxnSpLocks/>
            <a:stCxn id="8" idx="0"/>
          </p:cNvCxnSpPr>
          <p:nvPr/>
        </p:nvCxnSpPr>
        <p:spPr>
          <a:xfrm flipV="1">
            <a:off x="1938684" y="2206972"/>
            <a:ext cx="183342" cy="930382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metal piece with a nut&#10;&#10;AI-generated content may be incorrect.">
            <a:extLst>
              <a:ext uri="{FF2B5EF4-FFF2-40B4-BE49-F238E27FC236}">
                <a16:creationId xmlns:a16="http://schemas.microsoft.com/office/drawing/2014/main" id="{3A9ED488-0E65-A370-94CA-46C942B1F6A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114" y="4816692"/>
            <a:ext cx="2995151" cy="185775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0BC86E7-3D00-F8E8-9C3C-4C7ECA97DC2D}"/>
              </a:ext>
            </a:extLst>
          </p:cNvPr>
          <p:cNvSpPr/>
          <p:nvPr/>
        </p:nvSpPr>
        <p:spPr>
          <a:xfrm>
            <a:off x="8532949" y="5434052"/>
            <a:ext cx="2169001" cy="34196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latin typeface="Arial Narrow" panose="020B0606020202030204" pitchFamily="34" charset="0"/>
              </a:rPr>
              <a:t>Mounting Clamp Bracket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27DC32B-8892-0AA4-B73E-36659C519B58}"/>
              </a:ext>
            </a:extLst>
          </p:cNvPr>
          <p:cNvCxnSpPr>
            <a:cxnSpLocks/>
            <a:stCxn id="10" idx="1"/>
          </p:cNvCxnSpPr>
          <p:nvPr/>
        </p:nvCxnSpPr>
        <p:spPr>
          <a:xfrm flipH="1" flipV="1">
            <a:off x="7789653" y="5543430"/>
            <a:ext cx="743296" cy="61606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A drawing of a machine&#10;&#10;AI-generated content may be incorrect.">
            <a:extLst>
              <a:ext uri="{FF2B5EF4-FFF2-40B4-BE49-F238E27FC236}">
                <a16:creationId xmlns:a16="http://schemas.microsoft.com/office/drawing/2014/main" id="{81D02A4D-7DA3-B13B-1D1F-5A36C58E970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7884" y="1512093"/>
            <a:ext cx="4618550" cy="2853556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4DF5E627-44B9-3D92-558D-20B517BABA16}"/>
              </a:ext>
            </a:extLst>
          </p:cNvPr>
          <p:cNvSpPr/>
          <p:nvPr/>
        </p:nvSpPr>
        <p:spPr>
          <a:xfrm>
            <a:off x="6595806" y="3087033"/>
            <a:ext cx="1432229" cy="34196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latin typeface="Arial Narrow" panose="020B0606020202030204" pitchFamily="34" charset="0"/>
              </a:rPr>
              <a:t>Mounting Hole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5E468368-517B-5657-332D-50580DCE2316}"/>
              </a:ext>
            </a:extLst>
          </p:cNvPr>
          <p:cNvCxnSpPr>
            <a:cxnSpLocks/>
            <a:stCxn id="24" idx="0"/>
          </p:cNvCxnSpPr>
          <p:nvPr/>
        </p:nvCxnSpPr>
        <p:spPr>
          <a:xfrm flipV="1">
            <a:off x="7311921" y="2295885"/>
            <a:ext cx="115288" cy="791148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11455AFA-B553-E5D1-EC8F-AC8B1FD56E26}"/>
              </a:ext>
            </a:extLst>
          </p:cNvPr>
          <p:cNvSpPr/>
          <p:nvPr/>
        </p:nvSpPr>
        <p:spPr>
          <a:xfrm>
            <a:off x="7102244" y="1512093"/>
            <a:ext cx="1959345" cy="47864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latin typeface="Arial Narrow" panose="020B0606020202030204" pitchFamily="34" charset="0"/>
              </a:rPr>
              <a:t>Rear Left Sill Mount 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448367BD-1A54-FEEC-028F-C5892C8F828B}"/>
              </a:ext>
            </a:extLst>
          </p:cNvPr>
          <p:cNvCxnSpPr>
            <a:cxnSpLocks/>
            <a:stCxn id="23" idx="2"/>
          </p:cNvCxnSpPr>
          <p:nvPr/>
        </p:nvCxnSpPr>
        <p:spPr>
          <a:xfrm>
            <a:off x="8081917" y="1990742"/>
            <a:ext cx="829068" cy="954857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3DCF23BE-1CA2-85D0-2AA7-0F702C1492A7}"/>
              </a:ext>
            </a:extLst>
          </p:cNvPr>
          <p:cNvSpPr/>
          <p:nvPr/>
        </p:nvSpPr>
        <p:spPr>
          <a:xfrm>
            <a:off x="9582054" y="4023903"/>
            <a:ext cx="2169001" cy="34196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latin typeface="Arial Narrow" panose="020B0606020202030204" pitchFamily="34" charset="0"/>
              </a:rPr>
              <a:t>Mounting Clamp Bracket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1B438EB-4D81-C82F-300C-0FD8A317DEAD}"/>
              </a:ext>
            </a:extLst>
          </p:cNvPr>
          <p:cNvCxnSpPr>
            <a:cxnSpLocks/>
            <a:stCxn id="25" idx="0"/>
          </p:cNvCxnSpPr>
          <p:nvPr/>
        </p:nvCxnSpPr>
        <p:spPr>
          <a:xfrm flipH="1" flipV="1">
            <a:off x="9940413" y="3137354"/>
            <a:ext cx="726142" cy="886549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BD1E265F-9AF1-3920-F6AE-B7660F7A4FFA}"/>
              </a:ext>
            </a:extLst>
          </p:cNvPr>
          <p:cNvSpPr txBox="1">
            <a:spLocks/>
          </p:cNvSpPr>
          <p:nvPr/>
        </p:nvSpPr>
        <p:spPr>
          <a:xfrm>
            <a:off x="10352445" y="639337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Designer : Grace Mata Futi </a:t>
            </a:r>
          </a:p>
          <a:p>
            <a:pPr algn="l"/>
            <a:r>
              <a:rPr lang="en-US" dirty="0"/>
              <a:t>Date: 09 April 2025</a:t>
            </a:r>
          </a:p>
        </p:txBody>
      </p:sp>
    </p:spTree>
    <p:extLst>
      <p:ext uri="{BB962C8B-B14F-4D97-AF65-F5344CB8AC3E}">
        <p14:creationId xmlns:p14="http://schemas.microsoft.com/office/powerpoint/2010/main" val="20205916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>
          <a:xfrm>
            <a:off x="8598003" y="4620226"/>
            <a:ext cx="3593997" cy="1640758"/>
          </a:xfrm>
        </p:spPr>
        <p:txBody>
          <a:bodyPr>
            <a:normAutofit/>
          </a:bodyPr>
          <a:lstStyle/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US" dirty="0"/>
              <a:t>Mild Steel &amp; Stainless-steel Tube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US" dirty="0"/>
              <a:t>Support Plate 2mm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US" dirty="0"/>
              <a:t>Diameter 76.2mm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4379" y="206600"/>
            <a:ext cx="5689601" cy="621779"/>
          </a:xfrm>
        </p:spPr>
        <p:txBody>
          <a:bodyPr anchor="b">
            <a:normAutofit/>
          </a:bodyPr>
          <a:lstStyle/>
          <a:p>
            <a:pPr algn="r"/>
            <a:r>
              <a:rPr lang="en-US" dirty="0"/>
              <a:t>Styling Bar with Support Plate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73B3616-B92F-6F07-942C-6CBF83B7E283}"/>
              </a:ext>
            </a:extLst>
          </p:cNvPr>
          <p:cNvSpPr txBox="1">
            <a:spLocks/>
          </p:cNvSpPr>
          <p:nvPr/>
        </p:nvSpPr>
        <p:spPr>
          <a:xfrm>
            <a:off x="9792007" y="44389"/>
            <a:ext cx="3303638" cy="533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rgbClr val="00B0F0"/>
                </a:solidFill>
                <a:latin typeface="Abadi" panose="020F0502020204030204" pitchFamily="34" charset="0"/>
              </a:rPr>
              <a:t>AEROKLASDUYS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2B65A69-5A3E-5262-5B77-43776D1A868A}"/>
              </a:ext>
            </a:extLst>
          </p:cNvPr>
          <p:cNvSpPr txBox="1">
            <a:spLocks/>
          </p:cNvSpPr>
          <p:nvPr/>
        </p:nvSpPr>
        <p:spPr>
          <a:xfrm>
            <a:off x="-924232" y="-224416"/>
            <a:ext cx="5689601" cy="87161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solidFill>
                  <a:srgbClr val="00B0F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ISUZU X-RIDER 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2F3462B-009D-9947-542D-551EA1DDDACD}"/>
              </a:ext>
            </a:extLst>
          </p:cNvPr>
          <p:cNvGrpSpPr/>
          <p:nvPr/>
        </p:nvGrpSpPr>
        <p:grpSpPr>
          <a:xfrm>
            <a:off x="1282758" y="866609"/>
            <a:ext cx="9626484" cy="3833170"/>
            <a:chOff x="1282758" y="866609"/>
            <a:chExt cx="9626484" cy="3833170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20C23151-998F-1BFF-0C8D-EB7F2C203018}"/>
                </a:ext>
              </a:extLst>
            </p:cNvPr>
            <p:cNvGrpSpPr/>
            <p:nvPr/>
          </p:nvGrpSpPr>
          <p:grpSpPr>
            <a:xfrm>
              <a:off x="1282758" y="866609"/>
              <a:ext cx="9626484" cy="3833170"/>
              <a:chOff x="1282758" y="866609"/>
              <a:chExt cx="9626484" cy="3833170"/>
            </a:xfrm>
          </p:grpSpPr>
          <p:pic>
            <p:nvPicPr>
              <p:cNvPr id="6" name="Picture 5" descr="A white truck with a black door&#10;&#10;Description automatically generated">
                <a:extLst>
                  <a:ext uri="{FF2B5EF4-FFF2-40B4-BE49-F238E27FC236}">
                    <a16:creationId xmlns:a16="http://schemas.microsoft.com/office/drawing/2014/main" id="{E6DCA253-21C5-9ED0-1DD1-1CAF5CE720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282758" y="866609"/>
                <a:ext cx="9626484" cy="3833170"/>
              </a:xfrm>
              <a:prstGeom prst="rect">
                <a:avLst/>
              </a:prstGeom>
            </p:spPr>
          </p:pic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0CF97CC-AE3B-6DF9-E59C-FB11E3B875F3}"/>
                  </a:ext>
                </a:extLst>
              </p:cNvPr>
              <p:cNvSpPr/>
              <p:nvPr/>
            </p:nvSpPr>
            <p:spPr>
              <a:xfrm rot="172495">
                <a:off x="3028962" y="1329445"/>
                <a:ext cx="1463733" cy="846654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ZA" dirty="0" err="1"/>
              </a:p>
            </p:txBody>
          </p:sp>
        </p:grp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CCCF81E-9305-8462-0BC1-59E1C8CDE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flipH="1">
              <a:off x="2739802" y="1411928"/>
              <a:ext cx="1868812" cy="919004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43DE917-9DF1-DE62-FAE3-5E1D8EF56D28}"/>
              </a:ext>
            </a:extLst>
          </p:cNvPr>
          <p:cNvGrpSpPr/>
          <p:nvPr/>
        </p:nvGrpSpPr>
        <p:grpSpPr>
          <a:xfrm>
            <a:off x="173823" y="4580569"/>
            <a:ext cx="8576808" cy="2189726"/>
            <a:chOff x="173823" y="4580569"/>
            <a:chExt cx="8576808" cy="2189726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870CCA38-94EB-321E-3060-3188A622AAD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3823" y="4580569"/>
              <a:ext cx="4591546" cy="2189726"/>
            </a:xfrm>
            <a:prstGeom prst="rect">
              <a:avLst/>
            </a:prstGeom>
          </p:spPr>
        </p:pic>
        <p:sp>
          <p:nvSpPr>
            <p:cNvPr id="18" name="Content Placeholder 2">
              <a:extLst>
                <a:ext uri="{FF2B5EF4-FFF2-40B4-BE49-F238E27FC236}">
                  <a16:creationId xmlns:a16="http://schemas.microsoft.com/office/drawing/2014/main" id="{7C0227B5-F3D7-BC5A-A417-3CCD33115D6E}"/>
                </a:ext>
              </a:extLst>
            </p:cNvPr>
            <p:cNvSpPr txBox="1">
              <a:spLocks/>
            </p:cNvSpPr>
            <p:nvPr/>
          </p:nvSpPr>
          <p:spPr>
            <a:xfrm>
              <a:off x="2696497" y="6145644"/>
              <a:ext cx="1568246" cy="509082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ctr" defTabSz="914400" rtl="0" eaLnBrk="1" latinLnBrk="0" hangingPunct="1">
                <a:lnSpc>
                  <a:spcPct val="125000"/>
                </a:lnSpc>
                <a:spcBef>
                  <a:spcPct val="20000"/>
                </a:spcBef>
                <a:buFont typeface="Arial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spcBef>
                  <a:spcPct val="20000"/>
                </a:spcBef>
                <a:buFont typeface="Courier New" pitchFamily="49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spcBef>
                  <a:spcPct val="20000"/>
                </a:spcBef>
                <a:buFont typeface="Courier New" pitchFamily="49" charset="0"/>
                <a:buNone/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spcBef>
                  <a:spcPct val="20000"/>
                </a:spcBef>
                <a:buFont typeface="Courier New" pitchFamily="49" charset="0"/>
                <a:buNone/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spcBef>
                  <a:spcPct val="20000"/>
                </a:spcBef>
                <a:buFont typeface="Courier New" pitchFamily="49" charset="0"/>
                <a:buNone/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dirty="0"/>
                <a:t>ISO-VIEW</a:t>
              </a: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ACD9D95C-7485-8EB6-206A-FAED296599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225680" y="4808720"/>
              <a:ext cx="3524951" cy="1733424"/>
            </a:xfrm>
            <a:prstGeom prst="rect">
              <a:avLst/>
            </a:prstGeom>
          </p:spPr>
        </p:pic>
        <p:sp>
          <p:nvSpPr>
            <p:cNvPr id="19" name="Content Placeholder 2">
              <a:extLst>
                <a:ext uri="{FF2B5EF4-FFF2-40B4-BE49-F238E27FC236}">
                  <a16:creationId xmlns:a16="http://schemas.microsoft.com/office/drawing/2014/main" id="{3FBFB677-1668-639B-766E-286716691F3E}"/>
                </a:ext>
              </a:extLst>
            </p:cNvPr>
            <p:cNvSpPr txBox="1">
              <a:spLocks/>
            </p:cNvSpPr>
            <p:nvPr/>
          </p:nvSpPr>
          <p:spPr>
            <a:xfrm>
              <a:off x="6349180" y="5166350"/>
              <a:ext cx="1568246" cy="509082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ctr" defTabSz="914400" rtl="0" eaLnBrk="1" latinLnBrk="0" hangingPunct="1">
                <a:lnSpc>
                  <a:spcPct val="125000"/>
                </a:lnSpc>
                <a:spcBef>
                  <a:spcPct val="20000"/>
                </a:spcBef>
                <a:buFont typeface="Arial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spcBef>
                  <a:spcPct val="20000"/>
                </a:spcBef>
                <a:buFont typeface="Courier New" pitchFamily="49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spcBef>
                  <a:spcPct val="20000"/>
                </a:spcBef>
                <a:buFont typeface="Courier New" pitchFamily="49" charset="0"/>
                <a:buNone/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spcBef>
                  <a:spcPct val="20000"/>
                </a:spcBef>
                <a:buFont typeface="Courier New" pitchFamily="49" charset="0"/>
                <a:buNone/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spcBef>
                  <a:spcPct val="20000"/>
                </a:spcBef>
                <a:buFont typeface="Courier New" pitchFamily="49" charset="0"/>
                <a:buNone/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dirty="0"/>
                <a:t>SIDE-VIEW</a:t>
              </a:r>
            </a:p>
          </p:txBody>
        </p:sp>
      </p:grp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E3D30EA4-EA37-7F99-4D6D-829A6A6888AD}"/>
              </a:ext>
            </a:extLst>
          </p:cNvPr>
          <p:cNvSpPr txBox="1">
            <a:spLocks/>
          </p:cNvSpPr>
          <p:nvPr/>
        </p:nvSpPr>
        <p:spPr>
          <a:xfrm>
            <a:off x="10352445" y="639337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Designer : Grace Mata Futi </a:t>
            </a:r>
          </a:p>
          <a:p>
            <a:pPr algn="l"/>
            <a:r>
              <a:rPr lang="en-US" dirty="0"/>
              <a:t>Date: 09 April 2025</a:t>
            </a:r>
          </a:p>
        </p:txBody>
      </p:sp>
    </p:spTree>
    <p:extLst>
      <p:ext uri="{BB962C8B-B14F-4D97-AF65-F5344CB8AC3E}">
        <p14:creationId xmlns:p14="http://schemas.microsoft.com/office/powerpoint/2010/main" val="2825533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9B893-1780-0902-8C86-49487F160A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69C2D-F370-0CED-1AE7-133EC1378A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40686" y="4477033"/>
            <a:ext cx="3593997" cy="1918615"/>
          </a:xfrm>
        </p:spPr>
        <p:txBody>
          <a:bodyPr>
            <a:normAutofit/>
          </a:bodyPr>
          <a:lstStyle/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US" dirty="0"/>
              <a:t>Mild Steel Coated black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US" dirty="0"/>
              <a:t>Mild Steel Side Plate with small laser cut X  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US" dirty="0"/>
              <a:t>With Back Plate 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US" dirty="0"/>
              <a:t>X – Rider Decal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388BB2-18E1-4BD2-E661-986F679BD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6925" y="459799"/>
            <a:ext cx="6408111" cy="621779"/>
          </a:xfrm>
        </p:spPr>
        <p:txBody>
          <a:bodyPr anchor="b">
            <a:normAutofit/>
          </a:bodyPr>
          <a:lstStyle/>
          <a:p>
            <a:pPr algn="r"/>
            <a:r>
              <a:rPr lang="en-US" sz="2000" dirty="0"/>
              <a:t>Styling Bar with Cross- Plate &amp; Back Plate - Option 2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8AF8C7B8-46EF-EBD8-5FDF-438817970C76}"/>
              </a:ext>
            </a:extLst>
          </p:cNvPr>
          <p:cNvSpPr txBox="1">
            <a:spLocks/>
          </p:cNvSpPr>
          <p:nvPr/>
        </p:nvSpPr>
        <p:spPr>
          <a:xfrm>
            <a:off x="9756058" y="87695"/>
            <a:ext cx="3303638" cy="533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rgbClr val="00B0F0"/>
                </a:solidFill>
                <a:latin typeface="Abadi" panose="020F0502020204030204" pitchFamily="34" charset="0"/>
              </a:rPr>
              <a:t>AEROKLASDUYS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B18BA9C5-FDD1-8AD2-5CEB-10E095692BCA}"/>
              </a:ext>
            </a:extLst>
          </p:cNvPr>
          <p:cNvSpPr txBox="1">
            <a:spLocks/>
          </p:cNvSpPr>
          <p:nvPr/>
        </p:nvSpPr>
        <p:spPr>
          <a:xfrm>
            <a:off x="-1111044" y="-80640"/>
            <a:ext cx="5270090" cy="70197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00B0F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ISUZU X-RIDER 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204C0FAB-79F7-B068-32B2-77A1A2B1465B}"/>
              </a:ext>
            </a:extLst>
          </p:cNvPr>
          <p:cNvSpPr txBox="1">
            <a:spLocks/>
          </p:cNvSpPr>
          <p:nvPr/>
        </p:nvSpPr>
        <p:spPr>
          <a:xfrm>
            <a:off x="6553615" y="4407814"/>
            <a:ext cx="1568246" cy="509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5000"/>
              </a:lnSpc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Detail-View</a:t>
            </a:r>
          </a:p>
        </p:txBody>
      </p:sp>
      <p:pic>
        <p:nvPicPr>
          <p:cNvPr id="5" name="Picture 4" descr="A black metal object with a curved tube&#10;&#10;Description automatically generated">
            <a:extLst>
              <a:ext uri="{FF2B5EF4-FFF2-40B4-BE49-F238E27FC236}">
                <a16:creationId xmlns:a16="http://schemas.microsoft.com/office/drawing/2014/main" id="{E10A0FBA-B24E-689A-4E17-29DC0DD720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2425" y="1225702"/>
            <a:ext cx="5657088" cy="3182112"/>
          </a:xfrm>
          <a:prstGeom prst="rect">
            <a:avLst/>
          </a:prstGeom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C58CECF-6F91-9B64-BA38-8E440CD480AC}"/>
              </a:ext>
            </a:extLst>
          </p:cNvPr>
          <p:cNvSpPr txBox="1">
            <a:spLocks/>
          </p:cNvSpPr>
          <p:nvPr/>
        </p:nvSpPr>
        <p:spPr>
          <a:xfrm>
            <a:off x="8971935" y="1358664"/>
            <a:ext cx="1568246" cy="509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5000"/>
              </a:lnSpc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SIDE-VIEW</a:t>
            </a:r>
          </a:p>
        </p:txBody>
      </p:sp>
      <p:pic>
        <p:nvPicPr>
          <p:cNvPr id="6" name="Picture 5" descr="A pair of black metal ladders&#10;&#10;Description automatically generated">
            <a:extLst>
              <a:ext uri="{FF2B5EF4-FFF2-40B4-BE49-F238E27FC236}">
                <a16:creationId xmlns:a16="http://schemas.microsoft.com/office/drawing/2014/main" id="{6CC45C83-0274-26A2-F22F-A7945A2C08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912" y="1735789"/>
            <a:ext cx="5657088" cy="3182112"/>
          </a:xfrm>
          <a:prstGeom prst="rect">
            <a:avLst/>
          </a:prstGeom>
        </p:spPr>
      </p:pic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4FBB217D-CCC8-8329-3EB5-89276E343D18}"/>
              </a:ext>
            </a:extLst>
          </p:cNvPr>
          <p:cNvSpPr txBox="1">
            <a:spLocks/>
          </p:cNvSpPr>
          <p:nvPr/>
        </p:nvSpPr>
        <p:spPr>
          <a:xfrm>
            <a:off x="3821939" y="2024037"/>
            <a:ext cx="1568246" cy="509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5000"/>
              </a:lnSpc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ISO-VIEW</a:t>
            </a:r>
          </a:p>
        </p:txBody>
      </p:sp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4C25D47C-4BF1-48EE-FEA6-ADEB012D3E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8505" y="4784051"/>
            <a:ext cx="2804316" cy="1640758"/>
          </a:xfrm>
          <a:prstGeom prst="rect">
            <a:avLst/>
          </a:prstGeom>
        </p:spPr>
      </p:pic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C9388A66-EB34-DD96-AB52-0DBA43BF7DE5}"/>
              </a:ext>
            </a:extLst>
          </p:cNvPr>
          <p:cNvSpPr txBox="1">
            <a:spLocks/>
          </p:cNvSpPr>
          <p:nvPr/>
        </p:nvSpPr>
        <p:spPr>
          <a:xfrm>
            <a:off x="10352445" y="639337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Designer : Grace Mata Futi </a:t>
            </a:r>
          </a:p>
          <a:p>
            <a:pPr algn="l"/>
            <a:r>
              <a:rPr lang="en-US" dirty="0"/>
              <a:t>Date: 09 April 2025</a:t>
            </a:r>
          </a:p>
        </p:txBody>
      </p:sp>
    </p:spTree>
    <p:extLst>
      <p:ext uri="{BB962C8B-B14F-4D97-AF65-F5344CB8AC3E}">
        <p14:creationId xmlns:p14="http://schemas.microsoft.com/office/powerpoint/2010/main" val="2370546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EF81B-56CF-658E-9611-D43163A73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2CFEF4-034E-DA43-0FE8-6A5FAC533C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22699" y="4644646"/>
            <a:ext cx="3593997" cy="1918615"/>
          </a:xfrm>
        </p:spPr>
        <p:txBody>
          <a:bodyPr>
            <a:normAutofit/>
          </a:bodyPr>
          <a:lstStyle/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US" dirty="0"/>
              <a:t>Mild Steel Coated black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US" dirty="0"/>
              <a:t>Mild Steel Side Plate with big laser cut X  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US" dirty="0"/>
              <a:t>With No Back Plate 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US" dirty="0"/>
              <a:t>X – Rider Decal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FC4345-D583-F588-F0A9-3725AA57D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1421" y="339309"/>
            <a:ext cx="6994222" cy="621779"/>
          </a:xfrm>
        </p:spPr>
        <p:txBody>
          <a:bodyPr anchor="b">
            <a:normAutofit/>
          </a:bodyPr>
          <a:lstStyle/>
          <a:p>
            <a:pPr algn="r"/>
            <a:r>
              <a:rPr lang="en-US" sz="2000" dirty="0"/>
              <a:t>Styling Bar with Cross- Plate &amp; No Back Plate - Option 3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028E8FE6-227B-DACE-4500-1566E677AC20}"/>
              </a:ext>
            </a:extLst>
          </p:cNvPr>
          <p:cNvSpPr txBox="1">
            <a:spLocks/>
          </p:cNvSpPr>
          <p:nvPr/>
        </p:nvSpPr>
        <p:spPr>
          <a:xfrm>
            <a:off x="9780193" y="72489"/>
            <a:ext cx="3303638" cy="533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rgbClr val="00B0F0"/>
                </a:solidFill>
                <a:latin typeface="Abadi" panose="020F0502020204030204" pitchFamily="34" charset="0"/>
              </a:rPr>
              <a:t>AEROKLASDUYS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F47F3935-433E-FEDF-B2A6-F4A2A4140857}"/>
              </a:ext>
            </a:extLst>
          </p:cNvPr>
          <p:cNvSpPr txBox="1">
            <a:spLocks/>
          </p:cNvSpPr>
          <p:nvPr/>
        </p:nvSpPr>
        <p:spPr>
          <a:xfrm>
            <a:off x="-1209367" y="-161200"/>
            <a:ext cx="6174658" cy="90456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00B0F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ISUZU X-RIDER </a:t>
            </a:r>
          </a:p>
        </p:txBody>
      </p:sp>
      <p:pic>
        <p:nvPicPr>
          <p:cNvPr id="7" name="Picture 6" descr="A black metal object with a black pipe&#10;&#10;Description automatically generated with medium confidence">
            <a:extLst>
              <a:ext uri="{FF2B5EF4-FFF2-40B4-BE49-F238E27FC236}">
                <a16:creationId xmlns:a16="http://schemas.microsoft.com/office/drawing/2014/main" id="{AD2797A7-06B2-E2ED-DAA7-9AA5B00B79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7441" y="1254046"/>
            <a:ext cx="5957242" cy="3350949"/>
          </a:xfrm>
          <a:prstGeom prst="rect">
            <a:avLst/>
          </a:prstGeom>
        </p:spPr>
      </p:pic>
      <p:pic>
        <p:nvPicPr>
          <p:cNvPr id="10" name="Picture 9" descr="A black metal frame with a black metal frame&#10;&#10;Description automatically generated with medium confidence">
            <a:extLst>
              <a:ext uri="{FF2B5EF4-FFF2-40B4-BE49-F238E27FC236}">
                <a16:creationId xmlns:a16="http://schemas.microsoft.com/office/drawing/2014/main" id="{29AA8DE6-53D3-6292-E581-2D8EDBE94B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437" y="1578739"/>
            <a:ext cx="5671470" cy="3190202"/>
          </a:xfrm>
          <a:prstGeom prst="rect">
            <a:avLst/>
          </a:prstGeom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DBD4B604-A9A3-74C3-190D-0705AA2E3C22}"/>
              </a:ext>
            </a:extLst>
          </p:cNvPr>
          <p:cNvSpPr txBox="1">
            <a:spLocks/>
          </p:cNvSpPr>
          <p:nvPr/>
        </p:nvSpPr>
        <p:spPr>
          <a:xfrm>
            <a:off x="8649299" y="1324198"/>
            <a:ext cx="1568246" cy="509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5000"/>
              </a:lnSpc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SIDE-VIEW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39CA5FE-E2F3-0B10-2E4B-869C38344D8F}"/>
              </a:ext>
            </a:extLst>
          </p:cNvPr>
          <p:cNvSpPr txBox="1">
            <a:spLocks/>
          </p:cNvSpPr>
          <p:nvPr/>
        </p:nvSpPr>
        <p:spPr>
          <a:xfrm>
            <a:off x="4384868" y="1627462"/>
            <a:ext cx="1568246" cy="509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5000"/>
              </a:lnSpc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ISO-VIEW</a:t>
            </a:r>
          </a:p>
        </p:txBody>
      </p:sp>
      <p:pic>
        <p:nvPicPr>
          <p:cNvPr id="12" name="Picture 11" descr="A close-up of a black and silver motorcycle&#10;&#10;Description automatically generated">
            <a:extLst>
              <a:ext uri="{FF2B5EF4-FFF2-40B4-BE49-F238E27FC236}">
                <a16:creationId xmlns:a16="http://schemas.microsoft.com/office/drawing/2014/main" id="{FC97EF69-721D-D6FE-2DA9-32506C31E5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5880" y="4264987"/>
            <a:ext cx="3194873" cy="2253704"/>
          </a:xfrm>
          <a:prstGeom prst="rect">
            <a:avLst/>
          </a:prstGeom>
        </p:spPr>
      </p:pic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CA1FCBCC-B1C6-3077-3842-71DC9E0A061B}"/>
              </a:ext>
            </a:extLst>
          </p:cNvPr>
          <p:cNvSpPr txBox="1">
            <a:spLocks/>
          </p:cNvSpPr>
          <p:nvPr/>
        </p:nvSpPr>
        <p:spPr>
          <a:xfrm>
            <a:off x="5615972" y="4167799"/>
            <a:ext cx="1568246" cy="509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5000"/>
              </a:lnSpc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Detail-View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BD3E227E-F388-5803-6547-EBEE31C9EC98}"/>
              </a:ext>
            </a:extLst>
          </p:cNvPr>
          <p:cNvSpPr txBox="1">
            <a:spLocks/>
          </p:cNvSpPr>
          <p:nvPr/>
        </p:nvSpPr>
        <p:spPr>
          <a:xfrm>
            <a:off x="10352445" y="639337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Designer : Grace Mata Futi </a:t>
            </a:r>
          </a:p>
          <a:p>
            <a:pPr algn="l"/>
            <a:r>
              <a:rPr lang="en-US" dirty="0"/>
              <a:t>Date: 09 April 2025</a:t>
            </a:r>
          </a:p>
        </p:txBody>
      </p:sp>
    </p:spTree>
    <p:extLst>
      <p:ext uri="{BB962C8B-B14F-4D97-AF65-F5344CB8AC3E}">
        <p14:creationId xmlns:p14="http://schemas.microsoft.com/office/powerpoint/2010/main" val="4271571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07958F-3EBE-56FF-7BFC-BD318ED8F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A80DC5-CC85-B65E-7AAA-8B81FB7BF3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40686" y="4477033"/>
            <a:ext cx="3593997" cy="1918615"/>
          </a:xfrm>
        </p:spPr>
        <p:txBody>
          <a:bodyPr>
            <a:normAutofit/>
          </a:bodyPr>
          <a:lstStyle/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US" dirty="0"/>
              <a:t>Mild Steel Coated black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US" dirty="0"/>
              <a:t>Mild Steel Side Plate no laser cut X  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US" dirty="0"/>
              <a:t>X – Rider Decal in Full size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79BE16-B935-6E96-C893-758E6DA9F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9976" y="101062"/>
            <a:ext cx="6994222" cy="621779"/>
          </a:xfrm>
        </p:spPr>
        <p:txBody>
          <a:bodyPr anchor="b">
            <a:normAutofit/>
          </a:bodyPr>
          <a:lstStyle/>
          <a:p>
            <a:pPr algn="r"/>
            <a:r>
              <a:rPr lang="en-US" sz="2000" dirty="0"/>
              <a:t>Styling Bar with Cross- Plate Blank – Option 5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3C4231BD-62F7-9EFC-78EB-A4173E1B1302}"/>
              </a:ext>
            </a:extLst>
          </p:cNvPr>
          <p:cNvSpPr txBox="1">
            <a:spLocks/>
          </p:cNvSpPr>
          <p:nvPr/>
        </p:nvSpPr>
        <p:spPr>
          <a:xfrm>
            <a:off x="9792007" y="91078"/>
            <a:ext cx="3303638" cy="533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rgbClr val="00B0F0"/>
                </a:solidFill>
                <a:latin typeface="Abadi" panose="020F0502020204030204" pitchFamily="34" charset="0"/>
              </a:rPr>
              <a:t>AEROKLASDUYS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04437BD3-52A5-5FAF-5781-B8333268B7BB}"/>
              </a:ext>
            </a:extLst>
          </p:cNvPr>
          <p:cNvSpPr txBox="1">
            <a:spLocks/>
          </p:cNvSpPr>
          <p:nvPr/>
        </p:nvSpPr>
        <p:spPr>
          <a:xfrm>
            <a:off x="-1509806" y="-225803"/>
            <a:ext cx="6174658" cy="90456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00B0F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ISUZU X-RIDER </a:t>
            </a:r>
          </a:p>
        </p:txBody>
      </p:sp>
      <p:pic>
        <p:nvPicPr>
          <p:cNvPr id="6" name="Picture 5" descr="A black metal bar with a black label&#10;&#10;Description automatically generated">
            <a:extLst>
              <a:ext uri="{FF2B5EF4-FFF2-40B4-BE49-F238E27FC236}">
                <a16:creationId xmlns:a16="http://schemas.microsoft.com/office/drawing/2014/main" id="{41BA88C7-4002-E648-A662-6F1EB690C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150" y="933887"/>
            <a:ext cx="5340096" cy="3003804"/>
          </a:xfrm>
          <a:prstGeom prst="rect">
            <a:avLst/>
          </a:prstGeom>
        </p:spPr>
      </p:pic>
      <p:pic>
        <p:nvPicPr>
          <p:cNvPr id="9" name="Picture 8" descr="A black metal object with a red and white logo&#10;&#10;Description automatically generated">
            <a:extLst>
              <a:ext uri="{FF2B5EF4-FFF2-40B4-BE49-F238E27FC236}">
                <a16:creationId xmlns:a16="http://schemas.microsoft.com/office/drawing/2014/main" id="{5E9FC299-3B2B-958F-50B6-0DE058F993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9947" y="867624"/>
            <a:ext cx="5484736" cy="3085164"/>
          </a:xfrm>
          <a:prstGeom prst="rect">
            <a:avLst/>
          </a:prstGeom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87EFEE0E-CC3E-91B8-9676-EB2EAC746313}"/>
              </a:ext>
            </a:extLst>
          </p:cNvPr>
          <p:cNvSpPr txBox="1">
            <a:spLocks/>
          </p:cNvSpPr>
          <p:nvPr/>
        </p:nvSpPr>
        <p:spPr>
          <a:xfrm>
            <a:off x="8901344" y="902030"/>
            <a:ext cx="1568246" cy="509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5000"/>
              </a:lnSpc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SIDE-VIEW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04B8E8EE-D11F-EB26-BB9A-0FA9B67BDFA2}"/>
              </a:ext>
            </a:extLst>
          </p:cNvPr>
          <p:cNvSpPr txBox="1">
            <a:spLocks/>
          </p:cNvSpPr>
          <p:nvPr/>
        </p:nvSpPr>
        <p:spPr>
          <a:xfrm>
            <a:off x="3980000" y="1223453"/>
            <a:ext cx="1568246" cy="509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5000"/>
              </a:lnSpc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ISO-VIEW</a:t>
            </a:r>
          </a:p>
        </p:txBody>
      </p:sp>
      <p:pic>
        <p:nvPicPr>
          <p:cNvPr id="12" name="Picture 11" descr="A close up of a black and silver object&#10;&#10;Description automatically generated">
            <a:extLst>
              <a:ext uri="{FF2B5EF4-FFF2-40B4-BE49-F238E27FC236}">
                <a16:creationId xmlns:a16="http://schemas.microsoft.com/office/drawing/2014/main" id="{C5D4E6D5-FAFF-B949-1326-EB617456D9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6750" y="4128209"/>
            <a:ext cx="3713936" cy="2421861"/>
          </a:xfrm>
          <a:prstGeom prst="rect">
            <a:avLst/>
          </a:prstGeom>
        </p:spPr>
      </p:pic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E53FE977-381E-9C78-A689-5A1A60F5C658}"/>
              </a:ext>
            </a:extLst>
          </p:cNvPr>
          <p:cNvSpPr txBox="1">
            <a:spLocks/>
          </p:cNvSpPr>
          <p:nvPr/>
        </p:nvSpPr>
        <p:spPr>
          <a:xfrm>
            <a:off x="5453913" y="4080310"/>
            <a:ext cx="1568246" cy="509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5000"/>
              </a:lnSpc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Detail-View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62C3B8E4-2363-6E9C-E198-656EB74EC7BD}"/>
              </a:ext>
            </a:extLst>
          </p:cNvPr>
          <p:cNvSpPr txBox="1">
            <a:spLocks/>
          </p:cNvSpPr>
          <p:nvPr/>
        </p:nvSpPr>
        <p:spPr>
          <a:xfrm>
            <a:off x="10352445" y="639337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Designer : Grace Mata Futi </a:t>
            </a:r>
          </a:p>
          <a:p>
            <a:pPr algn="l"/>
            <a:r>
              <a:rPr lang="en-US" dirty="0"/>
              <a:t>Date: 09 April 2025</a:t>
            </a:r>
          </a:p>
        </p:txBody>
      </p:sp>
    </p:spTree>
    <p:extLst>
      <p:ext uri="{BB962C8B-B14F-4D97-AF65-F5344CB8AC3E}">
        <p14:creationId xmlns:p14="http://schemas.microsoft.com/office/powerpoint/2010/main" val="3585490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599398-8046-0464-51D2-4CBC0F9CB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ABD6F7-6628-4F55-4C92-294C9865E1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40686" y="4477033"/>
            <a:ext cx="3593997" cy="1918615"/>
          </a:xfrm>
        </p:spPr>
        <p:txBody>
          <a:bodyPr>
            <a:normAutofit/>
          </a:bodyPr>
          <a:lstStyle/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US" dirty="0"/>
              <a:t>Mild Steel Coated black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US" dirty="0"/>
              <a:t>Mild Steel Side Plate no laser cut X  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US" dirty="0"/>
              <a:t>X – Rider Decal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62F6D9-E654-5424-79CD-EF8356214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0231" y="286718"/>
            <a:ext cx="5455689" cy="573879"/>
          </a:xfrm>
        </p:spPr>
        <p:txBody>
          <a:bodyPr anchor="b">
            <a:normAutofit/>
          </a:bodyPr>
          <a:lstStyle/>
          <a:p>
            <a:pPr algn="r"/>
            <a:r>
              <a:rPr lang="en-US" sz="2000" dirty="0"/>
              <a:t>Styling Bar with Cross- Plate Blank – Option 6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EDDFD0C9-335F-F6F2-D3A5-4E7E088750DD}"/>
              </a:ext>
            </a:extLst>
          </p:cNvPr>
          <p:cNvSpPr txBox="1">
            <a:spLocks/>
          </p:cNvSpPr>
          <p:nvPr/>
        </p:nvSpPr>
        <p:spPr>
          <a:xfrm>
            <a:off x="9685467" y="97947"/>
            <a:ext cx="3303638" cy="533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rgbClr val="00B0F0"/>
                </a:solidFill>
                <a:latin typeface="Abadi" panose="020F0502020204030204" pitchFamily="34" charset="0"/>
              </a:rPr>
              <a:t>AEROKLASDUYS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67A12F13-7DD0-AA95-6C90-0CC51002C615}"/>
              </a:ext>
            </a:extLst>
          </p:cNvPr>
          <p:cNvSpPr txBox="1">
            <a:spLocks/>
          </p:cNvSpPr>
          <p:nvPr/>
        </p:nvSpPr>
        <p:spPr>
          <a:xfrm>
            <a:off x="-1523283" y="-272983"/>
            <a:ext cx="6174658" cy="90456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00B0F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ISUZU X-RIDER </a:t>
            </a:r>
          </a:p>
        </p:txBody>
      </p:sp>
      <p:pic>
        <p:nvPicPr>
          <p:cNvPr id="5" name="Picture 4" descr="A pair of black metal pipes&#10;&#10;Description automatically generated">
            <a:extLst>
              <a:ext uri="{FF2B5EF4-FFF2-40B4-BE49-F238E27FC236}">
                <a16:creationId xmlns:a16="http://schemas.microsoft.com/office/drawing/2014/main" id="{BCCE495E-33B2-3D49-339F-9454FD704C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1008619"/>
            <a:ext cx="5623560" cy="3163253"/>
          </a:xfrm>
          <a:prstGeom prst="rect">
            <a:avLst/>
          </a:prstGeom>
        </p:spPr>
      </p:pic>
      <p:pic>
        <p:nvPicPr>
          <p:cNvPr id="8" name="Picture 7" descr="A black metal object with a curved tube&#10;&#10;Description automatically generated with medium confidence">
            <a:extLst>
              <a:ext uri="{FF2B5EF4-FFF2-40B4-BE49-F238E27FC236}">
                <a16:creationId xmlns:a16="http://schemas.microsoft.com/office/drawing/2014/main" id="{28CA98A6-1080-1F24-0D84-D344538427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3824" y="846554"/>
            <a:ext cx="5455690" cy="3068826"/>
          </a:xfrm>
          <a:prstGeom prst="rect">
            <a:avLst/>
          </a:prstGeom>
        </p:spPr>
      </p:pic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0463360-96E8-D4CD-080F-AA6FE65952FF}"/>
              </a:ext>
            </a:extLst>
          </p:cNvPr>
          <p:cNvSpPr txBox="1">
            <a:spLocks/>
          </p:cNvSpPr>
          <p:nvPr/>
        </p:nvSpPr>
        <p:spPr>
          <a:xfrm>
            <a:off x="3980000" y="1223453"/>
            <a:ext cx="1568246" cy="509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5000"/>
              </a:lnSpc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ISO-VIEW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EEF4588A-5BCE-4720-D0C0-5816DF4D93CB}"/>
              </a:ext>
            </a:extLst>
          </p:cNvPr>
          <p:cNvSpPr txBox="1">
            <a:spLocks/>
          </p:cNvSpPr>
          <p:nvPr/>
        </p:nvSpPr>
        <p:spPr>
          <a:xfrm>
            <a:off x="8901344" y="902030"/>
            <a:ext cx="1568246" cy="509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5000"/>
              </a:lnSpc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SIDE-VIEW</a:t>
            </a:r>
          </a:p>
        </p:txBody>
      </p:sp>
      <p:pic>
        <p:nvPicPr>
          <p:cNvPr id="11" name="Picture 10" descr="A close up of a black seat&#10;&#10;Description automatically generated">
            <a:extLst>
              <a:ext uri="{FF2B5EF4-FFF2-40B4-BE49-F238E27FC236}">
                <a16:creationId xmlns:a16="http://schemas.microsoft.com/office/drawing/2014/main" id="{24A2DC18-2BE5-9C04-6AAA-841644C8F5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375" y="4214087"/>
            <a:ext cx="3822457" cy="2354907"/>
          </a:xfrm>
          <a:prstGeom prst="rect">
            <a:avLst/>
          </a:prstGeom>
        </p:spPr>
      </p:pic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8D5A006-ED2E-83CD-7AD7-1759755BA456}"/>
              </a:ext>
            </a:extLst>
          </p:cNvPr>
          <p:cNvSpPr txBox="1">
            <a:spLocks/>
          </p:cNvSpPr>
          <p:nvPr/>
        </p:nvSpPr>
        <p:spPr>
          <a:xfrm>
            <a:off x="5551296" y="4222492"/>
            <a:ext cx="1568246" cy="509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5000"/>
              </a:lnSpc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Detail-View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D2A56C8F-3F60-5F83-7163-D318E152F0BC}"/>
              </a:ext>
            </a:extLst>
          </p:cNvPr>
          <p:cNvSpPr txBox="1">
            <a:spLocks/>
          </p:cNvSpPr>
          <p:nvPr/>
        </p:nvSpPr>
        <p:spPr>
          <a:xfrm>
            <a:off x="10352445" y="639337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Designer : Grace Mata Futi </a:t>
            </a:r>
          </a:p>
          <a:p>
            <a:pPr algn="l"/>
            <a:r>
              <a:rPr lang="en-US" dirty="0"/>
              <a:t>Date: 09 April 2025</a:t>
            </a:r>
          </a:p>
        </p:txBody>
      </p:sp>
    </p:spTree>
    <p:extLst>
      <p:ext uri="{BB962C8B-B14F-4D97-AF65-F5344CB8AC3E}">
        <p14:creationId xmlns:p14="http://schemas.microsoft.com/office/powerpoint/2010/main" val="335866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EEC63A-090D-D691-6EDF-3081DAEF02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B81AC-6309-3E3D-F625-552895D64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6302" y="456429"/>
            <a:ext cx="4991786" cy="573879"/>
          </a:xfrm>
        </p:spPr>
        <p:txBody>
          <a:bodyPr anchor="b">
            <a:normAutofit/>
          </a:bodyPr>
          <a:lstStyle/>
          <a:p>
            <a:pPr algn="r"/>
            <a:r>
              <a:rPr lang="en-US" sz="2000" dirty="0"/>
              <a:t>Side Plate Connection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593C4CEB-2AED-5171-B53A-04C5CF18B47A}"/>
              </a:ext>
            </a:extLst>
          </p:cNvPr>
          <p:cNvSpPr txBox="1">
            <a:spLocks/>
          </p:cNvSpPr>
          <p:nvPr/>
        </p:nvSpPr>
        <p:spPr>
          <a:xfrm>
            <a:off x="9792007" y="99182"/>
            <a:ext cx="3303638" cy="533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rgbClr val="00B0F0"/>
                </a:solidFill>
                <a:latin typeface="Abadi" panose="020F0502020204030204" pitchFamily="34" charset="0"/>
              </a:rPr>
              <a:t>AEROKLASDUYS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7EF61903-3337-B4C8-3161-DE71D92769E7}"/>
              </a:ext>
            </a:extLst>
          </p:cNvPr>
          <p:cNvSpPr txBox="1">
            <a:spLocks/>
          </p:cNvSpPr>
          <p:nvPr/>
        </p:nvSpPr>
        <p:spPr>
          <a:xfrm>
            <a:off x="-1209367" y="-161200"/>
            <a:ext cx="6174658" cy="90456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solidFill>
                  <a:srgbClr val="00B0F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ISUZU X-RIDER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7D59B08-9EE6-E9C8-A8C6-E8D842C6F73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02287" y="1607500"/>
            <a:ext cx="5563082" cy="4534293"/>
          </a:xfrm>
          <a:prstGeom prst="rect">
            <a:avLst/>
          </a:prstGeom>
        </p:spPr>
      </p:pic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6DF1971-0AA8-3039-8206-2B2A63852909}"/>
              </a:ext>
            </a:extLst>
          </p:cNvPr>
          <p:cNvSpPr txBox="1">
            <a:spLocks/>
          </p:cNvSpPr>
          <p:nvPr/>
        </p:nvSpPr>
        <p:spPr>
          <a:xfrm>
            <a:off x="468770" y="1411112"/>
            <a:ext cx="2507280" cy="100768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5000"/>
              </a:lnSpc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Individual Bracket attached the Front Pipe &amp; Side Plate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65FAF59-D81D-D8AD-E4DD-849E67419287}"/>
              </a:ext>
            </a:extLst>
          </p:cNvPr>
          <p:cNvCxnSpPr>
            <a:cxnSpLocks/>
            <a:stCxn id="18" idx="2"/>
          </p:cNvCxnSpPr>
          <p:nvPr/>
        </p:nvCxnSpPr>
        <p:spPr>
          <a:xfrm>
            <a:off x="1722410" y="2418795"/>
            <a:ext cx="1253640" cy="215320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30DB3A5-2C8E-DA0B-222C-0B4928D7E543}"/>
              </a:ext>
            </a:extLst>
          </p:cNvPr>
          <p:cNvCxnSpPr>
            <a:cxnSpLocks/>
          </p:cNvCxnSpPr>
          <p:nvPr/>
        </p:nvCxnSpPr>
        <p:spPr>
          <a:xfrm>
            <a:off x="1722410" y="2418795"/>
            <a:ext cx="2191222" cy="667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F6304A3C-C08E-81E5-4092-2EFF0FB93AD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52945" y="1191929"/>
            <a:ext cx="4170286" cy="3032935"/>
          </a:xfrm>
          <a:prstGeom prst="rect">
            <a:avLst/>
          </a:prstGeom>
        </p:spPr>
      </p:pic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FF9C9F71-C7A5-AB87-4291-F9A363243674}"/>
              </a:ext>
            </a:extLst>
          </p:cNvPr>
          <p:cNvSpPr txBox="1">
            <a:spLocks/>
          </p:cNvSpPr>
          <p:nvPr/>
        </p:nvSpPr>
        <p:spPr>
          <a:xfrm>
            <a:off x="7944433" y="4306712"/>
            <a:ext cx="2507280" cy="100768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5000"/>
              </a:lnSpc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Individual Bracket attached the Rear Pipe &amp; Side Plate 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9EFB7B7-417E-FBE5-45C7-CEB7968C7CED}"/>
              </a:ext>
            </a:extLst>
          </p:cNvPr>
          <p:cNvCxnSpPr>
            <a:cxnSpLocks/>
            <a:stCxn id="24" idx="0"/>
          </p:cNvCxnSpPr>
          <p:nvPr/>
        </p:nvCxnSpPr>
        <p:spPr>
          <a:xfrm flipV="1">
            <a:off x="9198073" y="3575248"/>
            <a:ext cx="1500407" cy="73146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69C88CED-3EE7-2371-22E4-38AFF3F3C752}"/>
              </a:ext>
            </a:extLst>
          </p:cNvPr>
          <p:cNvCxnSpPr>
            <a:cxnSpLocks/>
            <a:stCxn id="24" idx="0"/>
          </p:cNvCxnSpPr>
          <p:nvPr/>
        </p:nvCxnSpPr>
        <p:spPr>
          <a:xfrm flipV="1">
            <a:off x="9198073" y="2843784"/>
            <a:ext cx="1015775" cy="146292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E6F51328-61BC-4990-7C04-C6A6E857577D}"/>
              </a:ext>
            </a:extLst>
          </p:cNvPr>
          <p:cNvSpPr txBox="1">
            <a:spLocks/>
          </p:cNvSpPr>
          <p:nvPr/>
        </p:nvSpPr>
        <p:spPr>
          <a:xfrm>
            <a:off x="10352445" y="639337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Designer : Grace Mata Futi </a:t>
            </a:r>
          </a:p>
          <a:p>
            <a:pPr algn="l"/>
            <a:r>
              <a:rPr lang="en-US" dirty="0"/>
              <a:t>Date: 09 April 2025</a:t>
            </a:r>
          </a:p>
        </p:txBody>
      </p:sp>
    </p:spTree>
    <p:extLst>
      <p:ext uri="{BB962C8B-B14F-4D97-AF65-F5344CB8AC3E}">
        <p14:creationId xmlns:p14="http://schemas.microsoft.com/office/powerpoint/2010/main" val="536452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828800"/>
            <a:ext cx="10972800" cy="1600200"/>
          </a:xfrm>
        </p:spPr>
        <p:txBody>
          <a:bodyPr/>
          <a:lstStyle/>
          <a:p>
            <a:pPr algn="ctr"/>
            <a:r>
              <a:rPr lang="en-US" dirty="0"/>
              <a:t>THE END</a:t>
            </a: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C8882D31-E977-1C1B-2846-971062AE3D81}"/>
              </a:ext>
            </a:extLst>
          </p:cNvPr>
          <p:cNvSpPr txBox="1">
            <a:spLocks/>
          </p:cNvSpPr>
          <p:nvPr/>
        </p:nvSpPr>
        <p:spPr>
          <a:xfrm>
            <a:off x="10352445" y="639337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Designer : Grace Mata Futi </a:t>
            </a:r>
          </a:p>
          <a:p>
            <a:pPr algn="l"/>
            <a:r>
              <a:rPr lang="en-US" dirty="0"/>
              <a:t>Date: 09 April 2025</a:t>
            </a:r>
          </a:p>
        </p:txBody>
      </p:sp>
    </p:spTree>
    <p:extLst>
      <p:ext uri="{BB962C8B-B14F-4D97-AF65-F5344CB8AC3E}">
        <p14:creationId xmlns:p14="http://schemas.microsoft.com/office/powerpoint/2010/main" val="2876187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110b0369-ec15-41d1-a33c-0313c6a8de9d">
      <UserInfo>
        <DisplayName>Johnmark Simmons</DisplayName>
        <AccountId>14</AccountId>
        <AccountType/>
      </UserInfo>
      <UserInfo>
        <DisplayName>Alan Dewar</DisplayName>
        <AccountId>15</AccountId>
        <AccountType/>
      </UserInfo>
      <UserInfo>
        <DisplayName>Nisha Naidoo</DisplayName>
        <AccountId>13</AccountId>
        <AccountType/>
      </UserInfo>
      <UserInfo>
        <DisplayName>Eldon Munsamy</DisplayName>
        <AccountId>20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651F0880512F46985157AF15DAB2B0" ma:contentTypeVersion="5" ma:contentTypeDescription="Create a new document." ma:contentTypeScope="" ma:versionID="6a9671da237aefe40fcca21f0367478d">
  <xsd:schema xmlns:xsd="http://www.w3.org/2001/XMLSchema" xmlns:xs="http://www.w3.org/2001/XMLSchema" xmlns:p="http://schemas.microsoft.com/office/2006/metadata/properties" xmlns:ns2="35e2e9f2-6c8e-445e-b8cb-e1839a16f85a" xmlns:ns3="110b0369-ec15-41d1-a33c-0313c6a8de9d" targetNamespace="http://schemas.microsoft.com/office/2006/metadata/properties" ma:root="true" ma:fieldsID="d4be3caf5c9ecf7337e5644b0062a96f" ns2:_="" ns3:_="">
    <xsd:import namespace="35e2e9f2-6c8e-445e-b8cb-e1839a16f85a"/>
    <xsd:import namespace="110b0369-ec15-41d1-a33c-0313c6a8de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e2e9f2-6c8e-445e-b8cb-e1839a16f85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0b0369-ec15-41d1-a33c-0313c6a8de9d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E368E4B-042A-47D0-837A-A4C1E1EA9AD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F03AEF4-32AC-413D-90F0-0FDA4795457A}">
  <ds:schemaRefs>
    <ds:schemaRef ds:uri="http://purl.org/dc/terms/"/>
    <ds:schemaRef ds:uri="http://purl.org/dc/dcmitype/"/>
    <ds:schemaRef ds:uri="http://www.w3.org/XML/1998/namespace"/>
    <ds:schemaRef ds:uri="http://schemas.microsoft.com/office/infopath/2007/PartnerControls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110b0369-ec15-41d1-a33c-0313c6a8de9d"/>
    <ds:schemaRef ds:uri="35e2e9f2-6c8e-445e-b8cb-e1839a16f85a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4736C240-3718-4D00-B5BD-08BD02C3C8CE}">
  <ds:schemaRefs>
    <ds:schemaRef ds:uri="110b0369-ec15-41d1-a33c-0313c6a8de9d"/>
    <ds:schemaRef ds:uri="35e2e9f2-6c8e-445e-b8cb-e1839a16f85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14218</TotalTime>
  <Words>712</Words>
  <Application>Microsoft Office PowerPoint</Application>
  <PresentationFormat>Widescreen</PresentationFormat>
  <Paragraphs>137</Paragraphs>
  <Slides>14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Abadi</vt:lpstr>
      <vt:lpstr>Arial</vt:lpstr>
      <vt:lpstr>Arial Narrow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Styling Bar with Support Plate </vt:lpstr>
      <vt:lpstr>Styling Bar with Cross- Plate &amp; Back Plate - Option 2</vt:lpstr>
      <vt:lpstr>Styling Bar with Cross- Plate &amp; No Back Plate - Option 3</vt:lpstr>
      <vt:lpstr>Styling Bar with Cross- Plate Blank – Option 5</vt:lpstr>
      <vt:lpstr>Styling Bar with Cross- Plate Blank – Option 6</vt:lpstr>
      <vt:lpstr>Side Plate Connection</vt:lpstr>
      <vt:lpstr>THE END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Johnmark Simmons</dc:creator>
  <cp:lastModifiedBy>Grace Mata-Futi</cp:lastModifiedBy>
  <cp:revision>56</cp:revision>
  <cp:lastPrinted>2023-05-17T06:32:00Z</cp:lastPrinted>
  <dcterms:created xsi:type="dcterms:W3CDTF">2023-04-17T18:23:00Z</dcterms:created>
  <dcterms:modified xsi:type="dcterms:W3CDTF">2026-08-22T09:38:08Z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0x0101003A651F0880512F46985157AF15DAB2B0</vt:lpwstr>
  </property>
</Properties>
</file>